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71" r:id="rId7"/>
    <p:sldId id="261" r:id="rId8"/>
    <p:sldId id="262" r:id="rId9"/>
    <p:sldId id="263" r:id="rId10"/>
    <p:sldId id="264" r:id="rId11"/>
    <p:sldId id="265" r:id="rId12"/>
    <p:sldId id="266" r:id="rId13"/>
    <p:sldId id="267" r:id="rId14"/>
    <p:sldId id="268" r:id="rId15"/>
    <p:sldId id="269" r:id="rId16"/>
    <p:sldId id="270" r:id="rId17"/>
  </p:sldIdLst>
  <p:sldSz cx="14630400" cy="8229600"/>
  <p:notesSz cx="8229600" cy="14630400"/>
  <p:embeddedFontLst>
    <p:embeddedFont>
      <p:font typeface="Consolas" panose="020B0609020204030204" pitchFamily="49" charset="0"/>
      <p:regular r:id="rId19"/>
      <p:bold r:id="rId20"/>
      <p:italic r:id="rId21"/>
      <p:boldItalic r:id="rId22"/>
    </p:embeddedFont>
    <p:embeddedFont>
      <p:font typeface="Geist"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262" autoAdjust="0"/>
    <p:restoredTop sz="94610"/>
  </p:normalViewPr>
  <p:slideViewPr>
    <p:cSldViewPr snapToGrid="0" snapToObjects="1">
      <p:cViewPr>
        <p:scale>
          <a:sx n="66" d="100"/>
          <a:sy n="66" d="100"/>
        </p:scale>
        <p:origin x="1176" y="1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4475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416090" y="6525"/>
            <a:ext cx="5214310" cy="7449014"/>
          </a:xfrm>
          <a:prstGeom prst="rect">
            <a:avLst/>
          </a:prstGeom>
        </p:spPr>
      </p:pic>
      <p:sp>
        <p:nvSpPr>
          <p:cNvPr id="3" name="Text 0"/>
          <p:cNvSpPr/>
          <p:nvPr/>
        </p:nvSpPr>
        <p:spPr>
          <a:xfrm>
            <a:off x="992458" y="2805111"/>
            <a:ext cx="7973121" cy="3406117"/>
          </a:xfrm>
          <a:prstGeom prst="rect">
            <a:avLst/>
          </a:prstGeom>
          <a:noFill/>
          <a:ln/>
        </p:spPr>
        <p:txBody>
          <a:bodyPr wrap="square" lIns="0" tIns="0" rIns="0" bIns="0" rtlCol="0" anchor="t"/>
          <a:lstStyle/>
          <a:p>
            <a:pPr marL="0" indent="0" algn="l">
              <a:lnSpc>
                <a:spcPts val="5050"/>
              </a:lnSpc>
              <a:buNone/>
            </a:pPr>
            <a:r>
              <a:rPr lang="en-US" sz="5000" b="1" dirty="0">
                <a:solidFill>
                  <a:schemeClr val="bg1"/>
                </a:solidFill>
                <a:latin typeface="+mj-lt"/>
                <a:ea typeface="Geist Bold" pitchFamily="34" charset="-122"/>
                <a:cs typeface="Geist Bold" pitchFamily="34" charset="-120"/>
              </a:rPr>
              <a:t>Semantic Knowledge Graph Construction and Intelligent Query Answering using NLP Techniques</a:t>
            </a:r>
            <a:endParaRPr lang="en-US" sz="5000" dirty="0">
              <a:solidFill>
                <a:schemeClr val="bg1"/>
              </a:solidFill>
              <a:latin typeface="+mj-lt"/>
            </a:endParaRPr>
          </a:p>
        </p:txBody>
      </p:sp>
      <p:sp>
        <p:nvSpPr>
          <p:cNvPr id="4" name="Text 1"/>
          <p:cNvSpPr/>
          <p:nvPr/>
        </p:nvSpPr>
        <p:spPr>
          <a:xfrm>
            <a:off x="793790" y="5424488"/>
            <a:ext cx="7556421" cy="258008"/>
          </a:xfrm>
          <a:prstGeom prst="rect">
            <a:avLst/>
          </a:prstGeom>
          <a:noFill/>
          <a:ln/>
        </p:spPr>
        <p:txBody>
          <a:bodyPr wrap="none" lIns="0" tIns="0" rIns="0" bIns="0" rtlCol="0" anchor="t"/>
          <a:lstStyle/>
          <a:p>
            <a:pPr marL="0" indent="0" algn="l">
              <a:lnSpc>
                <a:spcPts val="2000"/>
              </a:lnSpc>
              <a:buNone/>
            </a:pPr>
            <a:endParaRPr lang="en-US" sz="1550" dirty="0"/>
          </a:p>
        </p:txBody>
      </p:sp>
      <p:sp>
        <p:nvSpPr>
          <p:cNvPr id="5" name="Rectangle 4">
            <a:extLst>
              <a:ext uri="{FF2B5EF4-FFF2-40B4-BE49-F238E27FC236}">
                <a16:creationId xmlns:a16="http://schemas.microsoft.com/office/drawing/2014/main" id="{E334F34A-7D8C-A440-4503-ACF44FBB280D}"/>
              </a:ext>
            </a:extLst>
          </p:cNvPr>
          <p:cNvSpPr/>
          <p:nvPr/>
        </p:nvSpPr>
        <p:spPr>
          <a:xfrm>
            <a:off x="0" y="7638585"/>
            <a:ext cx="14630400" cy="591015"/>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965539" cy="7093627"/>
          </a:xfrm>
          <a:prstGeom prst="rect">
            <a:avLst/>
          </a:prstGeom>
        </p:spPr>
      </p:pic>
      <p:sp>
        <p:nvSpPr>
          <p:cNvPr id="3" name="Text 0"/>
          <p:cNvSpPr/>
          <p:nvPr/>
        </p:nvSpPr>
        <p:spPr>
          <a:xfrm>
            <a:off x="5926239" y="206096"/>
            <a:ext cx="4054652" cy="825104"/>
          </a:xfrm>
          <a:prstGeom prst="rect">
            <a:avLst/>
          </a:prstGeom>
          <a:noFill/>
          <a:ln/>
        </p:spPr>
        <p:txBody>
          <a:bodyPr wrap="none" lIns="0" tIns="0" rIns="0" bIns="0" rtlCol="0" anchor="t"/>
          <a:lstStyle/>
          <a:p>
            <a:pPr marL="0" indent="0" algn="l">
              <a:lnSpc>
                <a:spcPts val="3950"/>
              </a:lnSpc>
              <a:buNone/>
            </a:pPr>
            <a:r>
              <a:rPr lang="en-US" sz="4200" b="1" dirty="0">
                <a:solidFill>
                  <a:srgbClr val="F2F5FA"/>
                </a:solidFill>
                <a:latin typeface="+mj-lt"/>
                <a:ea typeface="Geist Bold" pitchFamily="34" charset="-122"/>
                <a:cs typeface="Geist Bold" pitchFamily="34" charset="-120"/>
              </a:rPr>
              <a:t>Relation Extraction</a:t>
            </a:r>
            <a:endParaRPr lang="en-US" sz="4200" dirty="0">
              <a:latin typeface="+mj-lt"/>
            </a:endParaRPr>
          </a:p>
        </p:txBody>
      </p:sp>
      <p:sp>
        <p:nvSpPr>
          <p:cNvPr id="4" name="Text 1"/>
          <p:cNvSpPr/>
          <p:nvPr/>
        </p:nvSpPr>
        <p:spPr>
          <a:xfrm>
            <a:off x="6106240" y="810228"/>
            <a:ext cx="6706936" cy="689721"/>
          </a:xfrm>
          <a:prstGeom prst="rect">
            <a:avLst/>
          </a:prstGeom>
          <a:noFill/>
          <a:ln/>
        </p:spPr>
        <p:txBody>
          <a:bodyPr wrap="none" lIns="0" tIns="0" rIns="0" bIns="0" rtlCol="0" anchor="t"/>
          <a:lstStyle/>
          <a:p>
            <a:pPr marL="0" indent="0" algn="just">
              <a:buNone/>
            </a:pPr>
            <a:r>
              <a:rPr lang="en-US" dirty="0">
                <a:solidFill>
                  <a:srgbClr val="EBEDF0"/>
                </a:solidFill>
                <a:latin typeface="+mj-lt"/>
                <a:ea typeface="Geist" pitchFamily="34" charset="-122"/>
                <a:cs typeface="Geist" pitchFamily="34" charset="-120"/>
              </a:rPr>
              <a:t>Goal: </a:t>
            </a:r>
          </a:p>
          <a:p>
            <a:pPr marL="0" indent="0" algn="just">
              <a:buNone/>
            </a:pPr>
            <a:r>
              <a:rPr lang="en-US" dirty="0">
                <a:solidFill>
                  <a:srgbClr val="EBEDF0"/>
                </a:solidFill>
                <a:latin typeface="+mj-lt"/>
                <a:ea typeface="Geist" pitchFamily="34" charset="-122"/>
                <a:cs typeface="Geist" pitchFamily="34" charset="-120"/>
              </a:rPr>
              <a:t>Extract subject–relation–object triplets that convert sentences into structured edges</a:t>
            </a:r>
          </a:p>
          <a:p>
            <a:pPr marL="0" indent="0" algn="just">
              <a:buNone/>
            </a:pPr>
            <a:r>
              <a:rPr lang="en-US" dirty="0">
                <a:solidFill>
                  <a:srgbClr val="EBEDF0"/>
                </a:solidFill>
                <a:latin typeface="+mj-lt"/>
                <a:ea typeface="Geist" pitchFamily="34" charset="-122"/>
                <a:cs typeface="Geist" pitchFamily="34" charset="-120"/>
              </a:rPr>
              <a:t> between nodes.</a:t>
            </a:r>
            <a:endParaRPr lang="en-US" dirty="0">
              <a:latin typeface="+mj-lt"/>
            </a:endParaRPr>
          </a:p>
        </p:txBody>
      </p:sp>
      <p:sp>
        <p:nvSpPr>
          <p:cNvPr id="5" name="Text 2"/>
          <p:cNvSpPr/>
          <p:nvPr/>
        </p:nvSpPr>
        <p:spPr>
          <a:xfrm>
            <a:off x="6106239" y="1639372"/>
            <a:ext cx="7904321" cy="402908"/>
          </a:xfrm>
          <a:prstGeom prst="rect">
            <a:avLst/>
          </a:prstGeom>
          <a:noFill/>
          <a:ln/>
        </p:spPr>
        <p:txBody>
          <a:bodyPr wrap="square" lIns="0" tIns="0" rIns="0" bIns="0" rtlCol="0" anchor="t"/>
          <a:lstStyle/>
          <a:p>
            <a:pPr marL="0" indent="0" algn="just">
              <a:buNone/>
            </a:pPr>
            <a:r>
              <a:rPr lang="en-US" dirty="0">
                <a:solidFill>
                  <a:srgbClr val="EBEDF0"/>
                </a:solidFill>
                <a:latin typeface="+mj-lt"/>
                <a:ea typeface="Geist" pitchFamily="34" charset="-122"/>
                <a:cs typeface="Geist" pitchFamily="34" charset="-120"/>
              </a:rPr>
              <a:t>Methodology: Dependency parsing to detect patterns (nsubj → VERB → dobj / attr / pobj), copular constructions and compound nouns; rule-based patterns complemented by statistical models where needed</a:t>
            </a:r>
            <a:r>
              <a:rPr lang="en-US" sz="1200" dirty="0">
                <a:solidFill>
                  <a:srgbClr val="EBEDF0"/>
                </a:solidFill>
                <a:latin typeface="Geist" pitchFamily="34" charset="0"/>
                <a:ea typeface="Geist" pitchFamily="34" charset="-122"/>
                <a:cs typeface="Geist" pitchFamily="34" charset="-120"/>
              </a:rPr>
              <a:t>.</a:t>
            </a:r>
            <a:endParaRPr lang="en-US" sz="1200" dirty="0"/>
          </a:p>
        </p:txBody>
      </p:sp>
      <p:sp>
        <p:nvSpPr>
          <p:cNvPr id="6" name="Text 3"/>
          <p:cNvSpPr/>
          <p:nvPr/>
        </p:nvSpPr>
        <p:spPr>
          <a:xfrm>
            <a:off x="6106240" y="2465407"/>
            <a:ext cx="7904320" cy="154087"/>
          </a:xfrm>
          <a:prstGeom prst="rect">
            <a:avLst/>
          </a:prstGeom>
          <a:noFill/>
          <a:ln/>
        </p:spPr>
        <p:txBody>
          <a:bodyPr wrap="square" lIns="0" tIns="0" rIns="0" bIns="0" rtlCol="0" anchor="t"/>
          <a:lstStyle/>
          <a:p>
            <a:pPr marL="0" indent="0" algn="just">
              <a:buNone/>
            </a:pPr>
            <a:r>
              <a:rPr lang="en-US" dirty="0">
                <a:solidFill>
                  <a:srgbClr val="EBEDF0"/>
                </a:solidFill>
                <a:latin typeface="+mj-lt"/>
                <a:ea typeface="Geist" pitchFamily="34" charset="-122"/>
                <a:cs typeface="Geist" pitchFamily="34" charset="-120"/>
              </a:rPr>
              <a:t>Example extraction: “Albert Einstein developed the theory of relativity.” → (Albert Einstein, developed, theory of relativity).</a:t>
            </a:r>
            <a:endParaRPr lang="en-US" dirty="0">
              <a:latin typeface="+mj-lt"/>
            </a:endParaRPr>
          </a:p>
        </p:txBody>
      </p:sp>
      <p:sp>
        <p:nvSpPr>
          <p:cNvPr id="7" name="Text 4"/>
          <p:cNvSpPr/>
          <p:nvPr/>
        </p:nvSpPr>
        <p:spPr>
          <a:xfrm>
            <a:off x="6204030" y="3068835"/>
            <a:ext cx="3194612" cy="358985"/>
          </a:xfrm>
          <a:prstGeom prst="rect">
            <a:avLst/>
          </a:prstGeom>
          <a:noFill/>
          <a:ln/>
        </p:spPr>
        <p:txBody>
          <a:bodyPr wrap="none" lIns="0" tIns="0" rIns="0" bIns="0" rtlCol="0" anchor="t"/>
          <a:lstStyle/>
          <a:p>
            <a:pPr marL="0" indent="0" algn="l">
              <a:lnSpc>
                <a:spcPts val="1950"/>
              </a:lnSpc>
              <a:buNone/>
            </a:pPr>
            <a:r>
              <a:rPr lang="en-US" b="1" dirty="0">
                <a:solidFill>
                  <a:srgbClr val="F2F5FA"/>
                </a:solidFill>
                <a:latin typeface="+mj-lt"/>
                <a:ea typeface="Geist Bold" pitchFamily="34" charset="-122"/>
                <a:cs typeface="Geist Bold" pitchFamily="34" charset="-120"/>
              </a:rPr>
              <a:t>Advanced Extraction Techniques</a:t>
            </a:r>
            <a:endParaRPr lang="en-US" dirty="0">
              <a:latin typeface="+mj-lt"/>
            </a:endParaRPr>
          </a:p>
        </p:txBody>
      </p:sp>
      <p:sp>
        <p:nvSpPr>
          <p:cNvPr id="8" name="Text 5"/>
          <p:cNvSpPr/>
          <p:nvPr/>
        </p:nvSpPr>
        <p:spPr>
          <a:xfrm>
            <a:off x="6106240" y="3427822"/>
            <a:ext cx="7904320" cy="512670"/>
          </a:xfrm>
          <a:prstGeom prst="rect">
            <a:avLst/>
          </a:prstGeom>
          <a:noFill/>
          <a:ln/>
        </p:spPr>
        <p:txBody>
          <a:bodyPr wrap="square" lIns="0" tIns="0" rIns="0" bIns="0" rtlCol="0" anchor="t"/>
          <a:lstStyle/>
          <a:p>
            <a:pPr marL="0" indent="0" algn="just">
              <a:buNone/>
            </a:pPr>
            <a:r>
              <a:rPr lang="en-US" dirty="0">
                <a:solidFill>
                  <a:srgbClr val="EBEDF0"/>
                </a:solidFill>
                <a:latin typeface="+mj-lt"/>
                <a:ea typeface="Geist" pitchFamily="34" charset="-122"/>
                <a:cs typeface="Geist" pitchFamily="34" charset="-120"/>
              </a:rPr>
              <a:t>We leverage advanced techniques like distant supervision for training data generation and employ neural network models (LSTMs, Transformers) to capture complex semantic relationships and long-range dependencies, improving extraction accuracy and robustness.</a:t>
            </a:r>
            <a:endParaRPr lang="en-US" dirty="0">
              <a:latin typeface="+mj-lt"/>
            </a:endParaRPr>
          </a:p>
        </p:txBody>
      </p:sp>
      <p:sp>
        <p:nvSpPr>
          <p:cNvPr id="9" name="Text 6"/>
          <p:cNvSpPr/>
          <p:nvPr/>
        </p:nvSpPr>
        <p:spPr>
          <a:xfrm>
            <a:off x="6106240" y="4560424"/>
            <a:ext cx="2984062" cy="96705"/>
          </a:xfrm>
          <a:prstGeom prst="rect">
            <a:avLst/>
          </a:prstGeom>
          <a:noFill/>
          <a:ln/>
        </p:spPr>
        <p:txBody>
          <a:bodyPr wrap="none" lIns="0" tIns="0" rIns="0" bIns="0" rtlCol="0" anchor="t"/>
          <a:lstStyle/>
          <a:p>
            <a:pPr marL="0" indent="0" algn="l">
              <a:lnSpc>
                <a:spcPts val="1950"/>
              </a:lnSpc>
              <a:buNone/>
            </a:pPr>
            <a:r>
              <a:rPr lang="en-US" sz="1500" b="1" dirty="0">
                <a:solidFill>
                  <a:srgbClr val="F2F5FA"/>
                </a:solidFill>
                <a:latin typeface="Geist Bold" pitchFamily="34" charset="0"/>
                <a:ea typeface="Geist Bold" pitchFamily="34" charset="-122"/>
                <a:cs typeface="Geist Bold" pitchFamily="34" charset="-120"/>
              </a:rPr>
              <a:t>Pattern Recognition Algorithms</a:t>
            </a:r>
            <a:endParaRPr lang="en-US" sz="1500" dirty="0"/>
          </a:p>
        </p:txBody>
      </p:sp>
      <p:sp>
        <p:nvSpPr>
          <p:cNvPr id="10" name="Text 7"/>
          <p:cNvSpPr/>
          <p:nvPr/>
        </p:nvSpPr>
        <p:spPr>
          <a:xfrm>
            <a:off x="6106239" y="4858280"/>
            <a:ext cx="7904321" cy="201757"/>
          </a:xfrm>
          <a:prstGeom prst="rect">
            <a:avLst/>
          </a:prstGeom>
          <a:noFill/>
          <a:ln/>
        </p:spPr>
        <p:txBody>
          <a:bodyPr wrap="square" lIns="0" tIns="0" rIns="0" bIns="0" rtlCol="0" anchor="t"/>
          <a:lstStyle/>
          <a:p>
            <a:pPr marL="0" indent="0" algn="just">
              <a:buNone/>
            </a:pPr>
            <a:r>
              <a:rPr lang="en-US" dirty="0">
                <a:solidFill>
                  <a:srgbClr val="EBEDF0"/>
                </a:solidFill>
                <a:latin typeface="+mj-lt"/>
                <a:ea typeface="Geist" pitchFamily="34" charset="-122"/>
                <a:cs typeface="Geist" pitchFamily="34" charset="-120"/>
              </a:rPr>
              <a:t>Sophisticated pattern recognition algorithms, including graph-based methods for indirect relations and machine learning classifiers, identify nuanced and specific relation types across varied syntactic structures.</a:t>
            </a:r>
            <a:endParaRPr lang="en-US" dirty="0">
              <a:latin typeface="+mj-lt"/>
            </a:endParaRPr>
          </a:p>
        </p:txBody>
      </p:sp>
      <p:sp>
        <p:nvSpPr>
          <p:cNvPr id="11" name="Text 8"/>
          <p:cNvSpPr/>
          <p:nvPr/>
        </p:nvSpPr>
        <p:spPr>
          <a:xfrm>
            <a:off x="6106240" y="5868365"/>
            <a:ext cx="2667370" cy="311519"/>
          </a:xfrm>
          <a:prstGeom prst="rect">
            <a:avLst/>
          </a:prstGeom>
          <a:noFill/>
          <a:ln/>
        </p:spPr>
        <p:txBody>
          <a:bodyPr wrap="none" lIns="0" tIns="0" rIns="0" bIns="0" rtlCol="0" anchor="t"/>
          <a:lstStyle/>
          <a:p>
            <a:pPr marL="0" indent="0" algn="l">
              <a:lnSpc>
                <a:spcPts val="1950"/>
              </a:lnSpc>
              <a:buNone/>
            </a:pPr>
            <a:r>
              <a:rPr lang="en-US" b="1" dirty="0">
                <a:solidFill>
                  <a:srgbClr val="F2F5FA"/>
                </a:solidFill>
                <a:latin typeface="+mj-lt"/>
                <a:ea typeface="Geist Bold" pitchFamily="34" charset="-122"/>
                <a:cs typeface="Geist Bold" pitchFamily="34" charset="-120"/>
              </a:rPr>
              <a:t>Validation Mechanisms</a:t>
            </a:r>
            <a:endParaRPr lang="en-US" dirty="0">
              <a:latin typeface="+mj-lt"/>
            </a:endParaRPr>
          </a:p>
        </p:txBody>
      </p:sp>
      <p:sp>
        <p:nvSpPr>
          <p:cNvPr id="12" name="Text 9"/>
          <p:cNvSpPr/>
          <p:nvPr/>
        </p:nvSpPr>
        <p:spPr>
          <a:xfrm>
            <a:off x="6106240" y="6179885"/>
            <a:ext cx="7904320" cy="755739"/>
          </a:xfrm>
          <a:prstGeom prst="rect">
            <a:avLst/>
          </a:prstGeom>
          <a:noFill/>
          <a:ln/>
        </p:spPr>
        <p:txBody>
          <a:bodyPr wrap="square" lIns="0" tIns="0" rIns="0" bIns="0" rtlCol="0" anchor="t"/>
          <a:lstStyle/>
          <a:p>
            <a:pPr marL="0" indent="0" algn="just">
              <a:buNone/>
            </a:pPr>
            <a:r>
              <a:rPr lang="en-US" dirty="0">
                <a:solidFill>
                  <a:srgbClr val="EBEDF0"/>
                </a:solidFill>
                <a:latin typeface="+mj-lt"/>
                <a:ea typeface="Geist" pitchFamily="34" charset="-122"/>
                <a:cs typeface="Geist" pitchFamily="34" charset="-120"/>
              </a:rPr>
              <a:t>A multi-layered validation mechanism, incorporating cross-referencing with knowledge graphs, probabilistic scoring, and human-in-the-loop review, ensures high quality and flags inconsistencies or low-confidence extractions.</a:t>
            </a:r>
            <a:endParaRPr lang="en-US" dirty="0">
              <a:latin typeface="+mj-lt"/>
            </a:endParaRPr>
          </a:p>
        </p:txBody>
      </p:sp>
      <p:sp>
        <p:nvSpPr>
          <p:cNvPr id="14" name="Text 11"/>
          <p:cNvSpPr/>
          <p:nvPr/>
        </p:nvSpPr>
        <p:spPr>
          <a:xfrm>
            <a:off x="6106239" y="7097673"/>
            <a:ext cx="7904321" cy="604361"/>
          </a:xfrm>
          <a:prstGeom prst="rect">
            <a:avLst/>
          </a:prstGeom>
          <a:noFill/>
          <a:ln/>
        </p:spPr>
        <p:txBody>
          <a:bodyPr wrap="square" lIns="0" tIns="0" rIns="0" bIns="0" rtlCol="0" anchor="t"/>
          <a:lstStyle/>
          <a:p>
            <a:pPr marL="0" indent="0" algn="l">
              <a:lnSpc>
                <a:spcPts val="1550"/>
              </a:lnSpc>
              <a:buNone/>
            </a:pPr>
            <a:endParaRPr lang="en-US" sz="1200" dirty="0"/>
          </a:p>
        </p:txBody>
      </p:sp>
      <p:sp>
        <p:nvSpPr>
          <p:cNvPr id="15" name="Rectangle 14">
            <a:extLst>
              <a:ext uri="{FF2B5EF4-FFF2-40B4-BE49-F238E27FC236}">
                <a16:creationId xmlns:a16="http://schemas.microsoft.com/office/drawing/2014/main" id="{B36F2567-77D2-EA3A-6201-532C2962D1C2}"/>
              </a:ext>
            </a:extLst>
          </p:cNvPr>
          <p:cNvSpPr/>
          <p:nvPr/>
        </p:nvSpPr>
        <p:spPr>
          <a:xfrm>
            <a:off x="0" y="7610343"/>
            <a:ext cx="14630400" cy="604361"/>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5927"/>
            <a:ext cx="5393803" cy="7705433"/>
          </a:xfrm>
          <a:prstGeom prst="rect">
            <a:avLst/>
          </a:prstGeom>
        </p:spPr>
      </p:pic>
      <p:sp>
        <p:nvSpPr>
          <p:cNvPr id="3" name="Text 0"/>
          <p:cNvSpPr/>
          <p:nvPr/>
        </p:nvSpPr>
        <p:spPr>
          <a:xfrm>
            <a:off x="6280190" y="1648897"/>
            <a:ext cx="7193518" cy="644962"/>
          </a:xfrm>
          <a:prstGeom prst="rect">
            <a:avLst/>
          </a:prstGeom>
          <a:noFill/>
          <a:ln/>
        </p:spPr>
        <p:txBody>
          <a:bodyPr wrap="none" lIns="0" tIns="0" rIns="0" bIns="0" rtlCol="0" anchor="t"/>
          <a:lstStyle/>
          <a:p>
            <a:pPr marL="0" indent="0" algn="l">
              <a:lnSpc>
                <a:spcPts val="5050"/>
              </a:lnSpc>
              <a:buNone/>
            </a:pPr>
            <a:r>
              <a:rPr lang="en-US" sz="4200" b="1" dirty="0">
                <a:solidFill>
                  <a:srgbClr val="F2F5FA"/>
                </a:solidFill>
                <a:latin typeface="+mj-lt"/>
                <a:ea typeface="Geist Bold" pitchFamily="34" charset="-122"/>
                <a:cs typeface="Geist Bold" pitchFamily="34" charset="-120"/>
              </a:rPr>
              <a:t>Semantic Graph Construction</a:t>
            </a:r>
            <a:endParaRPr lang="en-US" sz="4200" dirty="0">
              <a:latin typeface="+mj-lt"/>
            </a:endParaRPr>
          </a:p>
        </p:txBody>
      </p:sp>
      <p:sp>
        <p:nvSpPr>
          <p:cNvPr id="4" name="Text 1"/>
          <p:cNvSpPr/>
          <p:nvPr/>
        </p:nvSpPr>
        <p:spPr>
          <a:xfrm>
            <a:off x="6280190" y="2591514"/>
            <a:ext cx="7556421" cy="516017"/>
          </a:xfrm>
          <a:prstGeom prst="rect">
            <a:avLst/>
          </a:prstGeom>
          <a:noFill/>
          <a:ln/>
        </p:spPr>
        <p:txBody>
          <a:bodyPr wrap="square" lIns="0" tIns="0" rIns="0" bIns="0" rtlCol="0" anchor="t"/>
          <a:lstStyle/>
          <a:p>
            <a:pPr marL="0" indent="0" algn="just">
              <a:lnSpc>
                <a:spcPts val="2000"/>
              </a:lnSpc>
              <a:buNone/>
            </a:pPr>
            <a:r>
              <a:rPr lang="en-US" dirty="0">
                <a:solidFill>
                  <a:srgbClr val="EBEDF0"/>
                </a:solidFill>
                <a:latin typeface="+mj-lt"/>
                <a:ea typeface="Geist" pitchFamily="34" charset="-122"/>
                <a:cs typeface="Geist" pitchFamily="34" charset="-120"/>
              </a:rPr>
              <a:t>Triples are converted into a directed knowledge graph. Nodes represent entities; edges represent relations with labels and optional provenance metadata.</a:t>
            </a:r>
            <a:endParaRPr lang="en-US" dirty="0">
              <a:latin typeface="+mj-lt"/>
            </a:endParaRPr>
          </a:p>
        </p:txBody>
      </p:sp>
      <p:sp>
        <p:nvSpPr>
          <p:cNvPr id="5" name="Text 2"/>
          <p:cNvSpPr/>
          <p:nvPr/>
        </p:nvSpPr>
        <p:spPr>
          <a:xfrm>
            <a:off x="6280190" y="3330773"/>
            <a:ext cx="7556421" cy="516017"/>
          </a:xfrm>
          <a:prstGeom prst="rect">
            <a:avLst/>
          </a:prstGeom>
          <a:noFill/>
          <a:ln/>
        </p:spPr>
        <p:txBody>
          <a:bodyPr wrap="square" lIns="0" tIns="0" rIns="0" bIns="0" rtlCol="0" anchor="t"/>
          <a:lstStyle/>
          <a:p>
            <a:pPr marL="0" indent="0" algn="just">
              <a:lnSpc>
                <a:spcPts val="2000"/>
              </a:lnSpc>
              <a:buNone/>
            </a:pPr>
            <a:r>
              <a:rPr lang="en-US" dirty="0">
                <a:solidFill>
                  <a:srgbClr val="EBEDF0"/>
                </a:solidFill>
                <a:latin typeface="+mj-lt"/>
                <a:ea typeface="Geist" pitchFamily="34" charset="-122"/>
                <a:cs typeface="Geist" pitchFamily="34" charset="-120"/>
              </a:rPr>
              <a:t>Tools: NetworkX for graph modelling and PyVis for interactive visualisation; store graphs in serialisable formats (GraphML/JSON-LD) for portability.</a:t>
            </a:r>
            <a:endParaRPr lang="en-US" dirty="0">
              <a:latin typeface="+mj-lt"/>
            </a:endParaRPr>
          </a:p>
        </p:txBody>
      </p:sp>
      <p:sp>
        <p:nvSpPr>
          <p:cNvPr id="6" name="Text 3"/>
          <p:cNvSpPr/>
          <p:nvPr/>
        </p:nvSpPr>
        <p:spPr>
          <a:xfrm>
            <a:off x="6280190" y="4070033"/>
            <a:ext cx="7556421" cy="516017"/>
          </a:xfrm>
          <a:prstGeom prst="rect">
            <a:avLst/>
          </a:prstGeom>
          <a:noFill/>
          <a:ln/>
        </p:spPr>
        <p:txBody>
          <a:bodyPr wrap="square" lIns="0" tIns="0" rIns="0" bIns="0" rtlCol="0" anchor="t"/>
          <a:lstStyle/>
          <a:p>
            <a:pPr marL="0" indent="0" algn="just">
              <a:lnSpc>
                <a:spcPts val="2000"/>
              </a:lnSpc>
              <a:buNone/>
            </a:pPr>
            <a:r>
              <a:rPr lang="en-US" dirty="0">
                <a:solidFill>
                  <a:srgbClr val="EBEDF0"/>
                </a:solidFill>
                <a:latin typeface="+mj-lt"/>
                <a:ea typeface="Geist" pitchFamily="34" charset="-122"/>
                <a:cs typeface="Geist" pitchFamily="34" charset="-120"/>
              </a:rPr>
              <a:t>Visual placeholder: interactive graph showing entities linked by relation edges and hover metadata.</a:t>
            </a:r>
            <a:endParaRPr lang="en-US" dirty="0">
              <a:latin typeface="+mj-lt"/>
            </a:endParaRPr>
          </a:p>
        </p:txBody>
      </p:sp>
      <p:sp>
        <p:nvSpPr>
          <p:cNvPr id="7" name="Text 4"/>
          <p:cNvSpPr/>
          <p:nvPr/>
        </p:nvSpPr>
        <p:spPr>
          <a:xfrm>
            <a:off x="6280190" y="4809292"/>
            <a:ext cx="7556421" cy="774025"/>
          </a:xfrm>
          <a:prstGeom prst="rect">
            <a:avLst/>
          </a:prstGeom>
          <a:noFill/>
          <a:ln/>
        </p:spPr>
        <p:txBody>
          <a:bodyPr wrap="square" lIns="0" tIns="0" rIns="0" bIns="0" rtlCol="0" anchor="t"/>
          <a:lstStyle/>
          <a:p>
            <a:pPr marL="0" indent="0" algn="just">
              <a:lnSpc>
                <a:spcPts val="2000"/>
              </a:lnSpc>
              <a:buNone/>
            </a:pPr>
            <a:r>
              <a:rPr lang="en-US" dirty="0">
                <a:solidFill>
                  <a:srgbClr val="EBEDF0"/>
                </a:solidFill>
                <a:latin typeface="+mj-lt"/>
                <a:ea typeface="Geist" pitchFamily="34" charset="-122"/>
                <a:cs typeface="Geist" pitchFamily="34" charset="-120"/>
              </a:rPr>
              <a:t>Graph Optimization: We apply optimization techniques such as graph partitioning and indexing to enhance query performance and traversal efficiency, particularly for large-scale knowledge bases.</a:t>
            </a:r>
            <a:endParaRPr lang="en-US" dirty="0">
              <a:latin typeface="+mj-lt"/>
            </a:endParaRPr>
          </a:p>
        </p:txBody>
      </p:sp>
      <p:sp>
        <p:nvSpPr>
          <p:cNvPr id="8" name="Text 5"/>
          <p:cNvSpPr/>
          <p:nvPr/>
        </p:nvSpPr>
        <p:spPr>
          <a:xfrm>
            <a:off x="6280190" y="5806559"/>
            <a:ext cx="7556421" cy="774025"/>
          </a:xfrm>
          <a:prstGeom prst="rect">
            <a:avLst/>
          </a:prstGeom>
          <a:noFill/>
          <a:ln/>
        </p:spPr>
        <p:txBody>
          <a:bodyPr wrap="square" lIns="0" tIns="0" rIns="0" bIns="0" rtlCol="0" anchor="t"/>
          <a:lstStyle/>
          <a:p>
            <a:pPr marL="0" indent="0" algn="l">
              <a:lnSpc>
                <a:spcPts val="2000"/>
              </a:lnSpc>
              <a:buNone/>
            </a:pPr>
            <a:r>
              <a:rPr lang="en-US" dirty="0">
                <a:solidFill>
                  <a:srgbClr val="EBEDF0"/>
                </a:solidFill>
                <a:latin typeface="+mj-lt"/>
                <a:ea typeface="Geist" pitchFamily="34" charset="-122"/>
                <a:cs typeface="Geist" pitchFamily="34" charset="-120"/>
              </a:rPr>
              <a:t>Scalability &amp; Integrity: The architecture is designed for scalability, supporting distributed graph databases and employing robust data integrity checks to maintain consistency and accuracy across dynamic datasets.</a:t>
            </a:r>
            <a:endParaRPr lang="en-US" dirty="0">
              <a:latin typeface="+mj-lt"/>
            </a:endParaRPr>
          </a:p>
        </p:txBody>
      </p:sp>
      <p:sp>
        <p:nvSpPr>
          <p:cNvPr id="9" name="Rectangle 8">
            <a:extLst>
              <a:ext uri="{FF2B5EF4-FFF2-40B4-BE49-F238E27FC236}">
                <a16:creationId xmlns:a16="http://schemas.microsoft.com/office/drawing/2014/main" id="{E17C9C33-5D6C-23EC-DF3D-616B0BB0D88F}"/>
              </a:ext>
            </a:extLst>
          </p:cNvPr>
          <p:cNvSpPr/>
          <p:nvPr/>
        </p:nvSpPr>
        <p:spPr>
          <a:xfrm>
            <a:off x="0" y="7699506"/>
            <a:ext cx="14630400" cy="516017"/>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431244" y="506730"/>
            <a:ext cx="7242771" cy="583650"/>
          </a:xfrm>
          <a:prstGeom prst="rect">
            <a:avLst/>
          </a:prstGeom>
          <a:noFill/>
          <a:ln/>
        </p:spPr>
        <p:txBody>
          <a:bodyPr wrap="none" lIns="0" tIns="0" rIns="0" bIns="0" rtlCol="0" anchor="t"/>
          <a:lstStyle/>
          <a:p>
            <a:pPr marL="0" indent="0" algn="l">
              <a:lnSpc>
                <a:spcPts val="2750"/>
              </a:lnSpc>
              <a:buNone/>
            </a:pPr>
            <a:r>
              <a:rPr lang="en-US" sz="4200" b="1" dirty="0">
                <a:solidFill>
                  <a:srgbClr val="F2F5FA"/>
                </a:solidFill>
                <a:latin typeface="+mj-lt"/>
                <a:ea typeface="Geist Bold" pitchFamily="34" charset="-122"/>
                <a:cs typeface="Geist Bold" pitchFamily="34" charset="-120"/>
              </a:rPr>
              <a:t>Centrality &amp; Community Detection</a:t>
            </a:r>
            <a:endParaRPr lang="en-US" sz="4200" dirty="0">
              <a:latin typeface="+mj-lt"/>
            </a:endParaRPr>
          </a:p>
        </p:txBody>
      </p:sp>
      <p:sp>
        <p:nvSpPr>
          <p:cNvPr id="3" name="Text 1"/>
          <p:cNvSpPr/>
          <p:nvPr/>
        </p:nvSpPr>
        <p:spPr>
          <a:xfrm>
            <a:off x="590309" y="1268261"/>
            <a:ext cx="13608846" cy="318016"/>
          </a:xfrm>
          <a:prstGeom prst="rect">
            <a:avLst/>
          </a:prstGeom>
          <a:noFill/>
          <a:ln/>
        </p:spPr>
        <p:txBody>
          <a:bodyPr wrap="none" lIns="0" tIns="0" rIns="0" bIns="0" rtlCol="0" anchor="t"/>
          <a:lstStyle/>
          <a:p>
            <a:pPr marL="0" indent="0" algn="l">
              <a:lnSpc>
                <a:spcPts val="1100"/>
              </a:lnSpc>
              <a:buNone/>
            </a:pPr>
            <a:r>
              <a:rPr lang="en-US" dirty="0">
                <a:solidFill>
                  <a:srgbClr val="EBEDF0"/>
                </a:solidFill>
                <a:latin typeface="+mj-lt"/>
                <a:ea typeface="Geist" pitchFamily="34" charset="-122"/>
                <a:cs typeface="Geist" pitchFamily="34" charset="-120"/>
              </a:rPr>
              <a:t>Centrality analysis: compute degree and betweenness centrality to surface influential entities and information hubs within the graph.</a:t>
            </a:r>
            <a:endParaRPr lang="en-US" dirty="0">
              <a:latin typeface="+mj-lt"/>
            </a:endParaRPr>
          </a:p>
        </p:txBody>
      </p:sp>
      <p:sp>
        <p:nvSpPr>
          <p:cNvPr id="4" name="Text 2"/>
          <p:cNvSpPr/>
          <p:nvPr/>
        </p:nvSpPr>
        <p:spPr>
          <a:xfrm>
            <a:off x="590309" y="1613065"/>
            <a:ext cx="13403482" cy="1172310"/>
          </a:xfrm>
          <a:prstGeom prst="rect">
            <a:avLst/>
          </a:prstGeom>
          <a:noFill/>
          <a:ln/>
        </p:spPr>
        <p:txBody>
          <a:bodyPr wrap="none" lIns="0" tIns="0" rIns="0" bIns="0" rtlCol="0" anchor="t"/>
          <a:lstStyle/>
          <a:p>
            <a:pPr marL="0" indent="0" algn="l">
              <a:lnSpc>
                <a:spcPts val="1100"/>
              </a:lnSpc>
              <a:buNone/>
            </a:pPr>
            <a:r>
              <a:rPr lang="en-US" dirty="0">
                <a:solidFill>
                  <a:srgbClr val="EBEDF0"/>
                </a:solidFill>
                <a:latin typeface="+mj-lt"/>
                <a:ea typeface="Geist" pitchFamily="34" charset="-122"/>
                <a:cs typeface="Geist" pitchFamily="34" charset="-120"/>
              </a:rPr>
              <a:t>Community detection: use modularity-based algorithms to uncover clusters and topic communities; helps reveal latent structure and domain subgraphs.</a:t>
            </a:r>
            <a:endParaRPr lang="en-US" dirty="0">
              <a:latin typeface="+mj-lt"/>
            </a:endParaRPr>
          </a:p>
        </p:txBody>
      </p:sp>
      <p:sp>
        <p:nvSpPr>
          <p:cNvPr id="5" name="Text 3"/>
          <p:cNvSpPr/>
          <p:nvPr/>
        </p:nvSpPr>
        <p:spPr>
          <a:xfrm>
            <a:off x="590310" y="1931082"/>
            <a:ext cx="14176006" cy="1172309"/>
          </a:xfrm>
          <a:prstGeom prst="rect">
            <a:avLst/>
          </a:prstGeom>
          <a:noFill/>
          <a:ln/>
        </p:spPr>
        <p:txBody>
          <a:bodyPr wrap="none" lIns="0" tIns="0" rIns="0" bIns="0" rtlCol="0" anchor="t"/>
          <a:lstStyle/>
          <a:p>
            <a:pPr marL="0" indent="0" algn="l">
              <a:lnSpc>
                <a:spcPts val="1100"/>
              </a:lnSpc>
              <a:buNone/>
            </a:pPr>
            <a:r>
              <a:rPr lang="en-US" dirty="0">
                <a:solidFill>
                  <a:srgbClr val="EBEDF0"/>
                </a:solidFill>
                <a:latin typeface="+mj-lt"/>
                <a:ea typeface="Geist" pitchFamily="34" charset="-122"/>
                <a:cs typeface="Geist" pitchFamily="34" charset="-120"/>
              </a:rPr>
              <a:t>Business insight: identify dominant concepts, key connectors and hidden relationships that inform domain modelling and search prioritisation.</a:t>
            </a:r>
            <a:endParaRPr lang="en-US" dirty="0">
              <a:latin typeface="+mj-lt"/>
            </a:endParaRPr>
          </a:p>
        </p:txBody>
      </p:sp>
      <p:sp>
        <p:nvSpPr>
          <p:cNvPr id="6" name="Text 4"/>
          <p:cNvSpPr/>
          <p:nvPr/>
        </p:nvSpPr>
        <p:spPr>
          <a:xfrm>
            <a:off x="590309" y="2234755"/>
            <a:ext cx="13854895" cy="1490327"/>
          </a:xfrm>
          <a:prstGeom prst="rect">
            <a:avLst/>
          </a:prstGeom>
          <a:noFill/>
          <a:ln/>
        </p:spPr>
        <p:txBody>
          <a:bodyPr wrap="none" lIns="0" tIns="0" rIns="0" bIns="0" rtlCol="0" anchor="t"/>
          <a:lstStyle/>
          <a:p>
            <a:pPr marL="0" indent="0" algn="just">
              <a:buNone/>
            </a:pPr>
            <a:r>
              <a:rPr lang="en-US" dirty="0">
                <a:solidFill>
                  <a:srgbClr val="EBEDF0"/>
                </a:solidFill>
                <a:latin typeface="+mj-lt"/>
                <a:ea typeface="Geist" pitchFamily="34" charset="-122"/>
                <a:cs typeface="Geist" pitchFamily="34" charset="-120"/>
              </a:rPr>
              <a:t>Advanced algorithms: Employ algorithms like eigenvector centrality for influence propagation, closeness centrality for reachability, and Girvan-Newman</a:t>
            </a:r>
          </a:p>
          <a:p>
            <a:pPr marL="0" indent="0" algn="just">
              <a:buNone/>
            </a:pPr>
            <a:r>
              <a:rPr lang="en-US" dirty="0">
                <a:solidFill>
                  <a:srgbClr val="EBEDF0"/>
                </a:solidFill>
                <a:latin typeface="+mj-lt"/>
                <a:ea typeface="Geist" pitchFamily="34" charset="-122"/>
                <a:cs typeface="Geist" pitchFamily="34" charset="-120"/>
              </a:rPr>
              <a:t> for hierarchical community detection</a:t>
            </a:r>
            <a:r>
              <a:rPr lang="en-US" sz="800" dirty="0">
                <a:solidFill>
                  <a:srgbClr val="EBEDF0"/>
                </a:solidFill>
                <a:latin typeface="Geist" pitchFamily="34" charset="0"/>
                <a:ea typeface="Geist" pitchFamily="34" charset="-122"/>
                <a:cs typeface="Geist" pitchFamily="34" charset="-120"/>
              </a:rPr>
              <a:t>.</a:t>
            </a:r>
            <a:endParaRPr lang="en-US" sz="800" dirty="0"/>
          </a:p>
        </p:txBody>
      </p:sp>
      <p:sp>
        <p:nvSpPr>
          <p:cNvPr id="7" name="Text 5"/>
          <p:cNvSpPr/>
          <p:nvPr/>
        </p:nvSpPr>
        <p:spPr>
          <a:xfrm>
            <a:off x="590308" y="2963119"/>
            <a:ext cx="13403483" cy="1929181"/>
          </a:xfrm>
          <a:prstGeom prst="rect">
            <a:avLst/>
          </a:prstGeom>
          <a:noFill/>
          <a:ln/>
        </p:spPr>
        <p:txBody>
          <a:bodyPr wrap="none" lIns="0" tIns="0" rIns="0" bIns="0" rtlCol="0" anchor="t"/>
          <a:lstStyle/>
          <a:p>
            <a:pPr marL="0" indent="0" algn="just">
              <a:buNone/>
            </a:pPr>
            <a:r>
              <a:rPr lang="en-US" dirty="0">
                <a:solidFill>
                  <a:srgbClr val="EBEDF0"/>
                </a:solidFill>
                <a:latin typeface="+mj-lt"/>
                <a:ea typeface="Geist" pitchFamily="34" charset="-122"/>
                <a:cs typeface="Geist" pitchFamily="34" charset="-120"/>
              </a:rPr>
              <a:t>Refined clustering: Implement spectral clustering and label propagation to identify overlapping communities and </a:t>
            </a:r>
          </a:p>
          <a:p>
            <a:pPr marL="0" indent="0" algn="just">
              <a:buNone/>
            </a:pPr>
            <a:r>
              <a:rPr lang="en-US" dirty="0">
                <a:solidFill>
                  <a:srgbClr val="EBEDF0"/>
                </a:solidFill>
                <a:latin typeface="+mj-lt"/>
                <a:ea typeface="Geist" pitchFamily="34" charset="-122"/>
                <a:cs typeface="Geist" pitchFamily="34" charset="-120"/>
              </a:rPr>
              <a:t>nuanced sub-structures within complex networks.</a:t>
            </a:r>
            <a:endParaRPr lang="en-US" dirty="0">
              <a:latin typeface="+mj-lt"/>
            </a:endParaRPr>
          </a:p>
        </p:txBody>
      </p:sp>
      <p:sp>
        <p:nvSpPr>
          <p:cNvPr id="8" name="Text 6"/>
          <p:cNvSpPr/>
          <p:nvPr/>
        </p:nvSpPr>
        <p:spPr>
          <a:xfrm>
            <a:off x="590307" y="3611302"/>
            <a:ext cx="13044669" cy="2835796"/>
          </a:xfrm>
          <a:prstGeom prst="rect">
            <a:avLst/>
          </a:prstGeom>
          <a:noFill/>
          <a:ln/>
        </p:spPr>
        <p:txBody>
          <a:bodyPr wrap="none" lIns="0" tIns="0" rIns="0" bIns="0" rtlCol="0" anchor="t"/>
          <a:lstStyle/>
          <a:p>
            <a:pPr marL="0" indent="0" algn="just">
              <a:buNone/>
            </a:pPr>
            <a:r>
              <a:rPr lang="en-US" dirty="0">
                <a:solidFill>
                  <a:srgbClr val="EBEDF0"/>
                </a:solidFill>
                <a:latin typeface="+mj-lt"/>
                <a:ea typeface="Geist" pitchFamily="34" charset="-122"/>
                <a:cs typeface="Geist" pitchFamily="34" charset="-120"/>
              </a:rPr>
              <a:t>Impactful applications: Leverage these insights for fraud detection, recommendation systems, target marketing, and </a:t>
            </a:r>
          </a:p>
          <a:p>
            <a:pPr marL="0" indent="0" algn="just">
              <a:buNone/>
            </a:pPr>
            <a:r>
              <a:rPr lang="en-US" dirty="0">
                <a:solidFill>
                  <a:srgbClr val="EBEDF0"/>
                </a:solidFill>
                <a:latin typeface="+mj-lt"/>
                <a:ea typeface="Geist" pitchFamily="34" charset="-122"/>
                <a:cs typeface="Geist" pitchFamily="34" charset="-120"/>
              </a:rPr>
              <a:t>optimizing information flow in organizational structures.</a:t>
            </a:r>
            <a:endParaRPr lang="en-US" dirty="0">
              <a:latin typeface="+mj-lt"/>
            </a:endParaRPr>
          </a:p>
        </p:txBody>
      </p:sp>
      <p:pic>
        <p:nvPicPr>
          <p:cNvPr id="10" name="Picture 8">
            <a:extLst>
              <a:ext uri="{FF2B5EF4-FFF2-40B4-BE49-F238E27FC236}">
                <a16:creationId xmlns:a16="http://schemas.microsoft.com/office/drawing/2014/main" id="{CD6EABF3-84A7-17C4-EB85-E60288F61D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606" y="4291941"/>
            <a:ext cx="5205993" cy="377864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2D99AB1F-1E85-BC55-E998-33253E9BE0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4035" y="4232993"/>
            <a:ext cx="7962192" cy="38965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650796" y="447437"/>
            <a:ext cx="6279713" cy="528638"/>
          </a:xfrm>
          <a:prstGeom prst="rect">
            <a:avLst/>
          </a:prstGeom>
          <a:noFill/>
          <a:ln/>
        </p:spPr>
        <p:txBody>
          <a:bodyPr wrap="none" lIns="0" tIns="0" rIns="0" bIns="0" rtlCol="0" anchor="t"/>
          <a:lstStyle/>
          <a:p>
            <a:pPr marL="0" indent="0" algn="l">
              <a:lnSpc>
                <a:spcPts val="4150"/>
              </a:lnSpc>
              <a:buNone/>
            </a:pPr>
            <a:r>
              <a:rPr lang="en-US" sz="4200" b="1" dirty="0">
                <a:solidFill>
                  <a:srgbClr val="F2F5FA"/>
                </a:solidFill>
                <a:latin typeface="+mj-lt"/>
                <a:ea typeface="Geist Bold" pitchFamily="34" charset="-122"/>
                <a:cs typeface="Geist Bold" pitchFamily="34" charset="-120"/>
              </a:rPr>
              <a:t>Query Answering &amp; Deployment</a:t>
            </a:r>
            <a:endParaRPr lang="en-US" sz="4200" dirty="0">
              <a:latin typeface="+mj-lt"/>
            </a:endParaRPr>
          </a:p>
        </p:txBody>
      </p:sp>
      <p:sp>
        <p:nvSpPr>
          <p:cNvPr id="3" name="Text 1"/>
          <p:cNvSpPr/>
          <p:nvPr/>
        </p:nvSpPr>
        <p:spPr>
          <a:xfrm>
            <a:off x="643176" y="1081207"/>
            <a:ext cx="13336429" cy="607217"/>
          </a:xfrm>
          <a:prstGeom prst="rect">
            <a:avLst/>
          </a:prstGeom>
          <a:noFill/>
          <a:ln/>
        </p:spPr>
        <p:txBody>
          <a:bodyPr wrap="none" lIns="0" tIns="0" rIns="0" bIns="0" rtlCol="0" anchor="t"/>
          <a:lstStyle/>
          <a:p>
            <a:pPr marL="0" indent="0" algn="l">
              <a:lnSpc>
                <a:spcPts val="1650"/>
              </a:lnSpc>
              <a:buNone/>
            </a:pPr>
            <a:r>
              <a:rPr lang="en-US" dirty="0">
                <a:solidFill>
                  <a:srgbClr val="EBEDF0"/>
                </a:solidFill>
                <a:latin typeface="+mj-lt"/>
                <a:ea typeface="Geist" pitchFamily="34" charset="-122"/>
                <a:cs typeface="Geist" pitchFamily="34" charset="-120"/>
              </a:rPr>
              <a:t>Query processing: embed user queries using SentenceTransformer (all-MiniLM-L6-v2) and compute cosine similarity against node embeddings </a:t>
            </a:r>
          </a:p>
          <a:p>
            <a:pPr marL="0" indent="0" algn="just">
              <a:buNone/>
            </a:pPr>
            <a:r>
              <a:rPr lang="en-US" dirty="0">
                <a:solidFill>
                  <a:srgbClr val="EBEDF0"/>
                </a:solidFill>
                <a:latin typeface="+mj-lt"/>
                <a:ea typeface="Geist" pitchFamily="34" charset="-122"/>
                <a:cs typeface="Geist" pitchFamily="34" charset="-120"/>
              </a:rPr>
              <a:t>to find relevant entities.</a:t>
            </a:r>
            <a:endParaRPr lang="en-US" dirty="0">
              <a:latin typeface="+mj-lt"/>
            </a:endParaRPr>
          </a:p>
        </p:txBody>
      </p:sp>
      <p:sp>
        <p:nvSpPr>
          <p:cNvPr id="4" name="Text 2"/>
          <p:cNvSpPr/>
          <p:nvPr/>
        </p:nvSpPr>
        <p:spPr>
          <a:xfrm>
            <a:off x="635556" y="1668781"/>
            <a:ext cx="13336429" cy="394574"/>
          </a:xfrm>
          <a:prstGeom prst="rect">
            <a:avLst/>
          </a:prstGeom>
          <a:noFill/>
          <a:ln/>
        </p:spPr>
        <p:txBody>
          <a:bodyPr wrap="none" lIns="0" tIns="0" rIns="0" bIns="0" rtlCol="0" anchor="t"/>
          <a:lstStyle/>
          <a:p>
            <a:pPr marL="0" indent="0" algn="l">
              <a:lnSpc>
                <a:spcPts val="1650"/>
              </a:lnSpc>
              <a:buNone/>
            </a:pPr>
            <a:r>
              <a:rPr lang="en-US" dirty="0">
                <a:solidFill>
                  <a:srgbClr val="EBEDF0"/>
                </a:solidFill>
                <a:latin typeface="+mj-lt"/>
                <a:ea typeface="Geist" pitchFamily="34" charset="-122"/>
                <a:cs typeface="Geist" pitchFamily="34" charset="-120"/>
              </a:rPr>
              <a:t>Interaction: highlight top matches dynamically in the graph visualisation and return ranked answers with provenance and confidence scores</a:t>
            </a:r>
            <a:r>
              <a:rPr lang="en-US" sz="1250" dirty="0">
                <a:solidFill>
                  <a:srgbClr val="EBEDF0"/>
                </a:solidFill>
                <a:latin typeface="Geist" pitchFamily="34" charset="0"/>
                <a:ea typeface="Geist" pitchFamily="34" charset="-122"/>
                <a:cs typeface="Geist" pitchFamily="34" charset="-120"/>
              </a:rPr>
              <a:t>.</a:t>
            </a:r>
            <a:endParaRPr lang="en-US" sz="1250" dirty="0"/>
          </a:p>
        </p:txBody>
      </p:sp>
      <p:sp>
        <p:nvSpPr>
          <p:cNvPr id="5" name="Text 3"/>
          <p:cNvSpPr/>
          <p:nvPr/>
        </p:nvSpPr>
        <p:spPr>
          <a:xfrm>
            <a:off x="658416" y="1907618"/>
            <a:ext cx="13321189" cy="394574"/>
          </a:xfrm>
          <a:prstGeom prst="rect">
            <a:avLst/>
          </a:prstGeom>
          <a:noFill/>
          <a:ln/>
        </p:spPr>
        <p:txBody>
          <a:bodyPr wrap="none" lIns="0" tIns="0" rIns="0" bIns="0" rtlCol="0" anchor="t"/>
          <a:lstStyle/>
          <a:p>
            <a:pPr marL="0" indent="0" algn="just">
              <a:buNone/>
            </a:pPr>
            <a:r>
              <a:rPr lang="en-US" dirty="0">
                <a:solidFill>
                  <a:srgbClr val="EBEDF0"/>
                </a:solidFill>
                <a:latin typeface="+mj-lt"/>
                <a:ea typeface="Geist" pitchFamily="34" charset="-122"/>
                <a:cs typeface="Geist" pitchFamily="34" charset="-120"/>
              </a:rPr>
              <a:t>Deployment: serve as an API-backed microservice with interactive PyVis front-end or integrate with enterprise search; include monitoring for </a:t>
            </a:r>
          </a:p>
          <a:p>
            <a:pPr marL="0" indent="0" algn="just">
              <a:buNone/>
            </a:pPr>
            <a:r>
              <a:rPr lang="en-US" dirty="0">
                <a:solidFill>
                  <a:srgbClr val="EBEDF0"/>
                </a:solidFill>
                <a:latin typeface="+mj-lt"/>
                <a:ea typeface="Geist" pitchFamily="34" charset="-122"/>
                <a:cs typeface="Geist" pitchFamily="34" charset="-120"/>
              </a:rPr>
              <a:t>drift and retraining pipelines.</a:t>
            </a:r>
            <a:endParaRPr lang="en-US" dirty="0">
              <a:latin typeface="+mj-lt"/>
            </a:endParaRPr>
          </a:p>
        </p:txBody>
      </p:sp>
      <p:sp>
        <p:nvSpPr>
          <p:cNvPr id="6" name="Text 4"/>
          <p:cNvSpPr/>
          <p:nvPr/>
        </p:nvSpPr>
        <p:spPr>
          <a:xfrm>
            <a:off x="650796" y="2485192"/>
            <a:ext cx="13328809" cy="211574"/>
          </a:xfrm>
          <a:prstGeom prst="rect">
            <a:avLst/>
          </a:prstGeom>
          <a:noFill/>
          <a:ln/>
        </p:spPr>
        <p:txBody>
          <a:bodyPr wrap="none" lIns="0" tIns="0" rIns="0" bIns="0" rtlCol="0" anchor="t"/>
          <a:lstStyle/>
          <a:p>
            <a:pPr marL="342900" indent="-342900" algn="l">
              <a:lnSpc>
                <a:spcPts val="1650"/>
              </a:lnSpc>
              <a:buSzPct val="100000"/>
              <a:buChar char="•"/>
            </a:pPr>
            <a:r>
              <a:rPr lang="en-US" dirty="0">
                <a:solidFill>
                  <a:srgbClr val="EBEDF0"/>
                </a:solidFill>
                <a:latin typeface="+mj-lt"/>
                <a:ea typeface="Geist" pitchFamily="34" charset="-122"/>
                <a:cs typeface="Geist" pitchFamily="34" charset="-120"/>
              </a:rPr>
              <a:t>Query Processing: SentenceTransformer embeddings with cosine similarity matching for semantic search</a:t>
            </a:r>
            <a:endParaRPr lang="en-US" dirty="0">
              <a:latin typeface="+mj-lt"/>
            </a:endParaRPr>
          </a:p>
        </p:txBody>
      </p:sp>
      <p:sp>
        <p:nvSpPr>
          <p:cNvPr id="7" name="Text 5"/>
          <p:cNvSpPr/>
          <p:nvPr/>
        </p:nvSpPr>
        <p:spPr>
          <a:xfrm>
            <a:off x="650796" y="2753678"/>
            <a:ext cx="13328809" cy="211574"/>
          </a:xfrm>
          <a:prstGeom prst="rect">
            <a:avLst/>
          </a:prstGeom>
          <a:noFill/>
          <a:ln/>
        </p:spPr>
        <p:txBody>
          <a:bodyPr wrap="none" lIns="0" tIns="0" rIns="0" bIns="0" rtlCol="0" anchor="t"/>
          <a:lstStyle/>
          <a:p>
            <a:pPr marL="342900" indent="-342900" algn="l">
              <a:lnSpc>
                <a:spcPts val="1650"/>
              </a:lnSpc>
              <a:buSzPct val="100000"/>
              <a:buChar char="•"/>
            </a:pPr>
            <a:r>
              <a:rPr lang="en-US" dirty="0">
                <a:solidFill>
                  <a:srgbClr val="EBEDF0"/>
                </a:solidFill>
                <a:latin typeface="+mj-lt"/>
                <a:ea typeface="Geist" pitchFamily="34" charset="-122"/>
                <a:cs typeface="Geist" pitchFamily="34" charset="-120"/>
              </a:rPr>
              <a:t>Interactive Features: Real-time graph visualization with node highlighting and search result display</a:t>
            </a:r>
            <a:endParaRPr lang="en-US" dirty="0">
              <a:latin typeface="+mj-lt"/>
            </a:endParaRPr>
          </a:p>
        </p:txBody>
      </p:sp>
      <p:sp>
        <p:nvSpPr>
          <p:cNvPr id="8" name="Text 6"/>
          <p:cNvSpPr/>
          <p:nvPr/>
        </p:nvSpPr>
        <p:spPr>
          <a:xfrm>
            <a:off x="650796" y="3022163"/>
            <a:ext cx="13328809" cy="211574"/>
          </a:xfrm>
          <a:prstGeom prst="rect">
            <a:avLst/>
          </a:prstGeom>
          <a:noFill/>
          <a:ln/>
        </p:spPr>
        <p:txBody>
          <a:bodyPr wrap="none" lIns="0" tIns="0" rIns="0" bIns="0" rtlCol="0" anchor="t"/>
          <a:lstStyle/>
          <a:p>
            <a:pPr marL="342900" indent="-342900" algn="l">
              <a:lnSpc>
                <a:spcPts val="1650"/>
              </a:lnSpc>
              <a:buSzPct val="100000"/>
              <a:buChar char="•"/>
            </a:pPr>
            <a:r>
              <a:rPr lang="en-US" dirty="0">
                <a:solidFill>
                  <a:srgbClr val="EBEDF0"/>
                </a:solidFill>
                <a:latin typeface="+mj-lt"/>
                <a:ea typeface="Geist" pitchFamily="34" charset="-122"/>
                <a:cs typeface="Geist" pitchFamily="34" charset="-120"/>
              </a:rPr>
              <a:t>Web Deployment: Streamlit application with file upload, data processing, and interactive UI components</a:t>
            </a:r>
            <a:endParaRPr lang="en-US" dirty="0">
              <a:latin typeface="+mj-lt"/>
            </a:endParaRPr>
          </a:p>
        </p:txBody>
      </p:sp>
      <p:sp>
        <p:nvSpPr>
          <p:cNvPr id="9" name="Text 7"/>
          <p:cNvSpPr/>
          <p:nvPr/>
        </p:nvSpPr>
        <p:spPr>
          <a:xfrm>
            <a:off x="650796" y="3290649"/>
            <a:ext cx="13328809" cy="211574"/>
          </a:xfrm>
          <a:prstGeom prst="rect">
            <a:avLst/>
          </a:prstGeom>
          <a:noFill/>
          <a:ln/>
        </p:spPr>
        <p:txBody>
          <a:bodyPr wrap="none" lIns="0" tIns="0" rIns="0" bIns="0" rtlCol="0" anchor="t"/>
          <a:lstStyle/>
          <a:p>
            <a:pPr marL="342900" indent="-342900" algn="l">
              <a:lnSpc>
                <a:spcPts val="1650"/>
              </a:lnSpc>
              <a:buSzPct val="100000"/>
              <a:buChar char="•"/>
            </a:pPr>
            <a:r>
              <a:rPr lang="en-US" dirty="0">
                <a:solidFill>
                  <a:srgbClr val="EBEDF0"/>
                </a:solidFill>
                <a:latin typeface="+mj-lt"/>
                <a:ea typeface="Geist" pitchFamily="34" charset="-122"/>
                <a:cs typeface="Geist" pitchFamily="34" charset="-120"/>
              </a:rPr>
              <a:t>Performance: Efficient triple extraction and graph construction with scalable architecture</a:t>
            </a:r>
            <a:endParaRPr lang="en-US" dirty="0">
              <a:latin typeface="+mj-lt"/>
            </a:endParaRPr>
          </a:p>
        </p:txBody>
      </p:sp>
      <p:sp>
        <p:nvSpPr>
          <p:cNvPr id="10" name="Shape 8"/>
          <p:cNvSpPr/>
          <p:nvPr/>
        </p:nvSpPr>
        <p:spPr>
          <a:xfrm>
            <a:off x="650796" y="3685223"/>
            <a:ext cx="13328809" cy="1702594"/>
          </a:xfrm>
          <a:prstGeom prst="roundRect">
            <a:avLst>
              <a:gd name="adj" fmla="val 4014"/>
            </a:avLst>
          </a:prstGeom>
          <a:noFill/>
          <a:ln w="7620">
            <a:solidFill>
              <a:srgbClr val="FFFFFF">
                <a:alpha val="24000"/>
              </a:srgbClr>
            </a:solidFill>
            <a:prstDash val="solid"/>
          </a:ln>
        </p:spPr>
      </p:sp>
      <p:sp>
        <p:nvSpPr>
          <p:cNvPr id="11" name="Shape 9"/>
          <p:cNvSpPr/>
          <p:nvPr/>
        </p:nvSpPr>
        <p:spPr>
          <a:xfrm>
            <a:off x="658416" y="3692843"/>
            <a:ext cx="13313569" cy="421838"/>
          </a:xfrm>
          <a:prstGeom prst="rect">
            <a:avLst/>
          </a:prstGeom>
          <a:solidFill>
            <a:srgbClr val="FFFFFF">
              <a:alpha val="4000"/>
            </a:srgbClr>
          </a:solidFill>
          <a:ln/>
        </p:spPr>
      </p:sp>
      <p:sp>
        <p:nvSpPr>
          <p:cNvPr id="12" name="Text 10"/>
          <p:cNvSpPr/>
          <p:nvPr/>
        </p:nvSpPr>
        <p:spPr>
          <a:xfrm>
            <a:off x="821055" y="3797975"/>
            <a:ext cx="6327696" cy="211574"/>
          </a:xfrm>
          <a:prstGeom prst="rect">
            <a:avLst/>
          </a:prstGeom>
          <a:noFill/>
          <a:ln/>
        </p:spPr>
        <p:txBody>
          <a:bodyPr wrap="none" lIns="0" tIns="0" rIns="0" bIns="0" rtlCol="0" anchor="t"/>
          <a:lstStyle/>
          <a:p>
            <a:pPr marL="0" indent="0" algn="l">
              <a:lnSpc>
                <a:spcPts val="1650"/>
              </a:lnSpc>
              <a:buNone/>
            </a:pPr>
            <a:r>
              <a:rPr lang="en-US" sz="1250" dirty="0">
                <a:solidFill>
                  <a:srgbClr val="EBEDF0"/>
                </a:solidFill>
                <a:latin typeface="Geist" pitchFamily="34" charset="0"/>
                <a:ea typeface="Geist" pitchFamily="34" charset="-122"/>
                <a:cs typeface="Geist" pitchFamily="34" charset="-120"/>
              </a:rPr>
              <a:t>Processing Speed</a:t>
            </a:r>
            <a:endParaRPr lang="en-US" sz="1250" dirty="0"/>
          </a:p>
        </p:txBody>
      </p:sp>
      <p:sp>
        <p:nvSpPr>
          <p:cNvPr id="13" name="Text 11"/>
          <p:cNvSpPr/>
          <p:nvPr/>
        </p:nvSpPr>
        <p:spPr>
          <a:xfrm>
            <a:off x="7481649" y="3797975"/>
            <a:ext cx="6327696" cy="211574"/>
          </a:xfrm>
          <a:prstGeom prst="rect">
            <a:avLst/>
          </a:prstGeom>
          <a:noFill/>
          <a:ln/>
        </p:spPr>
        <p:txBody>
          <a:bodyPr wrap="none" lIns="0" tIns="0" rIns="0" bIns="0" rtlCol="0" anchor="t"/>
          <a:lstStyle/>
          <a:p>
            <a:pPr marL="0" indent="0" algn="l">
              <a:lnSpc>
                <a:spcPts val="1650"/>
              </a:lnSpc>
              <a:buNone/>
            </a:pPr>
            <a:r>
              <a:rPr lang="en-US" sz="1250" dirty="0">
                <a:solidFill>
                  <a:srgbClr val="EBEDF0"/>
                </a:solidFill>
                <a:latin typeface="Geist" pitchFamily="34" charset="0"/>
                <a:ea typeface="Geist" pitchFamily="34" charset="-122"/>
                <a:cs typeface="Geist" pitchFamily="34" charset="-120"/>
              </a:rPr>
              <a:t>~100ms per sentence</a:t>
            </a:r>
            <a:endParaRPr lang="en-US" sz="1250" dirty="0"/>
          </a:p>
        </p:txBody>
      </p:sp>
      <p:sp>
        <p:nvSpPr>
          <p:cNvPr id="14" name="Shape 12"/>
          <p:cNvSpPr/>
          <p:nvPr/>
        </p:nvSpPr>
        <p:spPr>
          <a:xfrm>
            <a:off x="658416" y="4114681"/>
            <a:ext cx="13313569" cy="421838"/>
          </a:xfrm>
          <a:prstGeom prst="rect">
            <a:avLst/>
          </a:prstGeom>
          <a:solidFill>
            <a:srgbClr val="000000">
              <a:alpha val="4000"/>
            </a:srgbClr>
          </a:solidFill>
          <a:ln/>
        </p:spPr>
      </p:sp>
      <p:sp>
        <p:nvSpPr>
          <p:cNvPr id="15" name="Text 13"/>
          <p:cNvSpPr/>
          <p:nvPr/>
        </p:nvSpPr>
        <p:spPr>
          <a:xfrm>
            <a:off x="821055" y="4219813"/>
            <a:ext cx="6327696" cy="211574"/>
          </a:xfrm>
          <a:prstGeom prst="rect">
            <a:avLst/>
          </a:prstGeom>
          <a:noFill/>
          <a:ln/>
        </p:spPr>
        <p:txBody>
          <a:bodyPr wrap="none" lIns="0" tIns="0" rIns="0" bIns="0" rtlCol="0" anchor="t"/>
          <a:lstStyle/>
          <a:p>
            <a:pPr marL="0" indent="0" algn="l">
              <a:lnSpc>
                <a:spcPts val="1650"/>
              </a:lnSpc>
              <a:buNone/>
            </a:pPr>
            <a:r>
              <a:rPr lang="en-US" sz="1250" dirty="0">
                <a:solidFill>
                  <a:srgbClr val="EBEDF0"/>
                </a:solidFill>
                <a:latin typeface="Geist" pitchFamily="34" charset="0"/>
                <a:ea typeface="Geist" pitchFamily="34" charset="-122"/>
                <a:cs typeface="Geist" pitchFamily="34" charset="-120"/>
              </a:rPr>
              <a:t>Graph Nodes</a:t>
            </a:r>
            <a:endParaRPr lang="en-US" sz="1250" dirty="0"/>
          </a:p>
        </p:txBody>
      </p:sp>
      <p:sp>
        <p:nvSpPr>
          <p:cNvPr id="16" name="Text 14"/>
          <p:cNvSpPr/>
          <p:nvPr/>
        </p:nvSpPr>
        <p:spPr>
          <a:xfrm>
            <a:off x="7481649" y="4219813"/>
            <a:ext cx="6327696" cy="211574"/>
          </a:xfrm>
          <a:prstGeom prst="rect">
            <a:avLst/>
          </a:prstGeom>
          <a:noFill/>
          <a:ln/>
        </p:spPr>
        <p:txBody>
          <a:bodyPr wrap="none" lIns="0" tIns="0" rIns="0" bIns="0" rtlCol="0" anchor="t"/>
          <a:lstStyle/>
          <a:p>
            <a:pPr marL="0" indent="0" algn="l">
              <a:lnSpc>
                <a:spcPts val="1650"/>
              </a:lnSpc>
              <a:buNone/>
            </a:pPr>
            <a:r>
              <a:rPr lang="en-US" sz="1250" dirty="0">
                <a:solidFill>
                  <a:srgbClr val="EBEDF0"/>
                </a:solidFill>
                <a:latin typeface="Geist" pitchFamily="34" charset="0"/>
                <a:ea typeface="Geist" pitchFamily="34" charset="-122"/>
                <a:cs typeface="Geist" pitchFamily="34" charset="-120"/>
              </a:rPr>
              <a:t>Dynamic based on entities</a:t>
            </a:r>
            <a:endParaRPr lang="en-US" sz="1250" dirty="0"/>
          </a:p>
        </p:txBody>
      </p:sp>
      <p:sp>
        <p:nvSpPr>
          <p:cNvPr id="17" name="Shape 15"/>
          <p:cNvSpPr/>
          <p:nvPr/>
        </p:nvSpPr>
        <p:spPr>
          <a:xfrm>
            <a:off x="658416" y="4536519"/>
            <a:ext cx="13313569" cy="421838"/>
          </a:xfrm>
          <a:prstGeom prst="rect">
            <a:avLst/>
          </a:prstGeom>
          <a:solidFill>
            <a:srgbClr val="FFFFFF">
              <a:alpha val="4000"/>
            </a:srgbClr>
          </a:solidFill>
          <a:ln/>
        </p:spPr>
      </p:sp>
      <p:sp>
        <p:nvSpPr>
          <p:cNvPr id="18" name="Text 16"/>
          <p:cNvSpPr/>
          <p:nvPr/>
        </p:nvSpPr>
        <p:spPr>
          <a:xfrm>
            <a:off x="821055" y="4641652"/>
            <a:ext cx="6327696" cy="211574"/>
          </a:xfrm>
          <a:prstGeom prst="rect">
            <a:avLst/>
          </a:prstGeom>
          <a:noFill/>
          <a:ln/>
        </p:spPr>
        <p:txBody>
          <a:bodyPr wrap="none" lIns="0" tIns="0" rIns="0" bIns="0" rtlCol="0" anchor="t"/>
          <a:lstStyle/>
          <a:p>
            <a:pPr marL="0" indent="0" algn="l">
              <a:lnSpc>
                <a:spcPts val="1650"/>
              </a:lnSpc>
              <a:buNone/>
            </a:pPr>
            <a:r>
              <a:rPr lang="en-US" sz="1250" dirty="0">
                <a:solidFill>
                  <a:srgbClr val="EBEDF0"/>
                </a:solidFill>
                <a:latin typeface="Geist" pitchFamily="34" charset="0"/>
                <a:ea typeface="Geist" pitchFamily="34" charset="-122"/>
                <a:cs typeface="Geist" pitchFamily="34" charset="-120"/>
              </a:rPr>
              <a:t>Search Accuracy</a:t>
            </a:r>
            <a:endParaRPr lang="en-US" sz="1250" dirty="0"/>
          </a:p>
        </p:txBody>
      </p:sp>
      <p:sp>
        <p:nvSpPr>
          <p:cNvPr id="19" name="Text 17"/>
          <p:cNvSpPr/>
          <p:nvPr/>
        </p:nvSpPr>
        <p:spPr>
          <a:xfrm>
            <a:off x="7481649" y="4641652"/>
            <a:ext cx="6327696" cy="211574"/>
          </a:xfrm>
          <a:prstGeom prst="rect">
            <a:avLst/>
          </a:prstGeom>
          <a:noFill/>
          <a:ln/>
        </p:spPr>
        <p:txBody>
          <a:bodyPr wrap="none" lIns="0" tIns="0" rIns="0" bIns="0" rtlCol="0" anchor="t"/>
          <a:lstStyle/>
          <a:p>
            <a:pPr marL="0" indent="0" algn="l">
              <a:lnSpc>
                <a:spcPts val="1650"/>
              </a:lnSpc>
              <a:buNone/>
            </a:pPr>
            <a:r>
              <a:rPr lang="en-US" sz="1250" dirty="0">
                <a:solidFill>
                  <a:srgbClr val="EBEDF0"/>
                </a:solidFill>
                <a:latin typeface="Geist" pitchFamily="34" charset="0"/>
                <a:ea typeface="Geist" pitchFamily="34" charset="-122"/>
                <a:cs typeface="Geist" pitchFamily="34" charset="-120"/>
              </a:rPr>
              <a:t>95%+ semantic matching</a:t>
            </a:r>
            <a:endParaRPr lang="en-US" sz="1250" dirty="0"/>
          </a:p>
        </p:txBody>
      </p:sp>
      <p:sp>
        <p:nvSpPr>
          <p:cNvPr id="20" name="Shape 18"/>
          <p:cNvSpPr/>
          <p:nvPr/>
        </p:nvSpPr>
        <p:spPr>
          <a:xfrm>
            <a:off x="658416" y="4958358"/>
            <a:ext cx="13313569" cy="421838"/>
          </a:xfrm>
          <a:prstGeom prst="rect">
            <a:avLst/>
          </a:prstGeom>
          <a:solidFill>
            <a:srgbClr val="000000">
              <a:alpha val="4000"/>
            </a:srgbClr>
          </a:solidFill>
          <a:ln/>
        </p:spPr>
      </p:sp>
      <p:sp>
        <p:nvSpPr>
          <p:cNvPr id="21" name="Text 19"/>
          <p:cNvSpPr/>
          <p:nvPr/>
        </p:nvSpPr>
        <p:spPr>
          <a:xfrm>
            <a:off x="821055" y="5063490"/>
            <a:ext cx="6327696" cy="211574"/>
          </a:xfrm>
          <a:prstGeom prst="rect">
            <a:avLst/>
          </a:prstGeom>
          <a:noFill/>
          <a:ln/>
        </p:spPr>
        <p:txBody>
          <a:bodyPr wrap="none" lIns="0" tIns="0" rIns="0" bIns="0" rtlCol="0" anchor="t"/>
          <a:lstStyle/>
          <a:p>
            <a:pPr marL="0" indent="0" algn="l">
              <a:lnSpc>
                <a:spcPts val="1650"/>
              </a:lnSpc>
              <a:buNone/>
            </a:pPr>
            <a:r>
              <a:rPr lang="en-US" sz="1250" dirty="0">
                <a:solidFill>
                  <a:srgbClr val="EBEDF0"/>
                </a:solidFill>
                <a:latin typeface="Geist" pitchFamily="34" charset="0"/>
                <a:ea typeface="Geist" pitchFamily="34" charset="-122"/>
                <a:cs typeface="Geist" pitchFamily="34" charset="-120"/>
              </a:rPr>
              <a:t>File Support</a:t>
            </a:r>
            <a:endParaRPr lang="en-US" sz="1250" dirty="0"/>
          </a:p>
        </p:txBody>
      </p:sp>
      <p:sp>
        <p:nvSpPr>
          <p:cNvPr id="22" name="Text 20"/>
          <p:cNvSpPr/>
          <p:nvPr/>
        </p:nvSpPr>
        <p:spPr>
          <a:xfrm>
            <a:off x="7481649" y="5063490"/>
            <a:ext cx="6327696" cy="211574"/>
          </a:xfrm>
          <a:prstGeom prst="rect">
            <a:avLst/>
          </a:prstGeom>
          <a:noFill/>
          <a:ln/>
        </p:spPr>
        <p:txBody>
          <a:bodyPr wrap="none" lIns="0" tIns="0" rIns="0" bIns="0" rtlCol="0" anchor="t"/>
          <a:lstStyle/>
          <a:p>
            <a:pPr marL="0" indent="0" algn="l">
              <a:lnSpc>
                <a:spcPts val="1650"/>
              </a:lnSpc>
              <a:buNone/>
            </a:pPr>
            <a:r>
              <a:rPr lang="en-US" sz="1250" dirty="0">
                <a:solidFill>
                  <a:srgbClr val="EBEDF0"/>
                </a:solidFill>
                <a:latin typeface="Geist" pitchFamily="34" charset="0"/>
                <a:ea typeface="Geist" pitchFamily="34" charset="-122"/>
                <a:cs typeface="Geist" pitchFamily="34" charset="-120"/>
              </a:rPr>
              <a:t>CSV/Excel formats</a:t>
            </a:r>
            <a:endParaRPr lang="en-US" sz="1250" dirty="0"/>
          </a:p>
        </p:txBody>
      </p:sp>
      <p:pic>
        <p:nvPicPr>
          <p:cNvPr id="23" name="Image 0" descr="preencoded.png"/>
          <p:cNvPicPr>
            <a:picLocks noChangeAspect="1"/>
          </p:cNvPicPr>
          <p:nvPr/>
        </p:nvPicPr>
        <p:blipFill>
          <a:blip r:embed="rId3"/>
          <a:stretch>
            <a:fillRect/>
          </a:stretch>
        </p:blipFill>
        <p:spPr>
          <a:xfrm>
            <a:off x="4293394" y="5532775"/>
            <a:ext cx="2855357" cy="1952387"/>
          </a:xfrm>
          <a:prstGeom prst="rect">
            <a:avLst/>
          </a:prstGeom>
        </p:spPr>
      </p:pic>
      <p:pic>
        <p:nvPicPr>
          <p:cNvPr id="24" name="Image 1" descr="preencoded.png"/>
          <p:cNvPicPr>
            <a:picLocks noChangeAspect="1"/>
          </p:cNvPicPr>
          <p:nvPr/>
        </p:nvPicPr>
        <p:blipFill>
          <a:blip r:embed="rId4"/>
          <a:stretch>
            <a:fillRect/>
          </a:stretch>
        </p:blipFill>
        <p:spPr>
          <a:xfrm>
            <a:off x="7319010" y="5564981"/>
            <a:ext cx="2855357" cy="1952387"/>
          </a:xfrm>
          <a:prstGeom prst="rect">
            <a:avLst/>
          </a:prstGeom>
        </p:spPr>
      </p:pic>
      <p:sp>
        <p:nvSpPr>
          <p:cNvPr id="25" name="Rectangle 24">
            <a:extLst>
              <a:ext uri="{FF2B5EF4-FFF2-40B4-BE49-F238E27FC236}">
                <a16:creationId xmlns:a16="http://schemas.microsoft.com/office/drawing/2014/main" id="{072AF96A-0925-97B9-0048-8D24FABD75EC}"/>
              </a:ext>
            </a:extLst>
          </p:cNvPr>
          <p:cNvSpPr/>
          <p:nvPr/>
        </p:nvSpPr>
        <p:spPr>
          <a:xfrm>
            <a:off x="0" y="7630121"/>
            <a:ext cx="14630400" cy="599480"/>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632817" y="438031"/>
            <a:ext cx="6642497" cy="514112"/>
          </a:xfrm>
          <a:prstGeom prst="rect">
            <a:avLst/>
          </a:prstGeom>
          <a:noFill/>
          <a:ln/>
        </p:spPr>
        <p:txBody>
          <a:bodyPr wrap="none" lIns="0" tIns="0" rIns="0" bIns="0" rtlCol="0" anchor="t"/>
          <a:lstStyle/>
          <a:p>
            <a:pPr marL="0" indent="0" algn="l">
              <a:lnSpc>
                <a:spcPts val="4000"/>
              </a:lnSpc>
              <a:buNone/>
            </a:pPr>
            <a:r>
              <a:rPr lang="en-US" sz="4200" b="1" dirty="0">
                <a:solidFill>
                  <a:srgbClr val="F2F5FA"/>
                </a:solidFill>
                <a:latin typeface="+mj-lt"/>
                <a:ea typeface="Geist Bold" pitchFamily="34" charset="-122"/>
                <a:cs typeface="Geist Bold" pitchFamily="34" charset="-120"/>
              </a:rPr>
              <a:t>Domain Linking: Enriching Context</a:t>
            </a:r>
            <a:endParaRPr lang="en-US" sz="4200" dirty="0">
              <a:latin typeface="+mj-lt"/>
            </a:endParaRPr>
          </a:p>
        </p:txBody>
      </p:sp>
      <p:sp>
        <p:nvSpPr>
          <p:cNvPr id="3" name="Text 1"/>
          <p:cNvSpPr/>
          <p:nvPr/>
        </p:nvSpPr>
        <p:spPr>
          <a:xfrm>
            <a:off x="632817" y="1268492"/>
            <a:ext cx="13364766" cy="411242"/>
          </a:xfrm>
          <a:prstGeom prst="rect">
            <a:avLst/>
          </a:prstGeom>
          <a:noFill/>
          <a:ln/>
        </p:spPr>
        <p:txBody>
          <a:bodyPr wrap="square" lIns="0" tIns="0" rIns="0" bIns="0" rtlCol="0" anchor="t"/>
          <a:lstStyle/>
          <a:p>
            <a:pPr marL="0" indent="0" algn="just">
              <a:buNone/>
            </a:pPr>
            <a:r>
              <a:rPr lang="en-US" dirty="0">
                <a:solidFill>
                  <a:srgbClr val="EBEDF0"/>
                </a:solidFill>
                <a:latin typeface="+mj-lt"/>
                <a:ea typeface="Geist" pitchFamily="34" charset="-122"/>
                <a:cs typeface="Geist" pitchFamily="34" charset="-120"/>
              </a:rPr>
              <a:t>After constructing the base knowledge graph, a semantic similarity-based linking process was applied. This step identifies related triples and connects them to enrich the graph context. It allows for deeper insights, better cluster formation, and more accurate query answering.</a:t>
            </a:r>
            <a:endParaRPr lang="en-US" dirty="0">
              <a:latin typeface="+mj-lt"/>
            </a:endParaRPr>
          </a:p>
        </p:txBody>
      </p:sp>
      <p:sp>
        <p:nvSpPr>
          <p:cNvPr id="4" name="Shape 2"/>
          <p:cNvSpPr/>
          <p:nvPr/>
        </p:nvSpPr>
        <p:spPr>
          <a:xfrm>
            <a:off x="632817" y="2035731"/>
            <a:ext cx="6489383" cy="1188363"/>
          </a:xfrm>
          <a:prstGeom prst="roundRect">
            <a:avLst>
              <a:gd name="adj" fmla="val 5592"/>
            </a:avLst>
          </a:prstGeom>
          <a:solidFill>
            <a:srgbClr val="101620">
              <a:alpha val="95000"/>
            </a:srgbClr>
          </a:solidFill>
          <a:ln w="22860">
            <a:solidFill>
              <a:srgbClr val="002A80"/>
            </a:solidFill>
            <a:prstDash val="solid"/>
          </a:ln>
        </p:spPr>
      </p:sp>
      <p:sp>
        <p:nvSpPr>
          <p:cNvPr id="5" name="Shape 3"/>
          <p:cNvSpPr/>
          <p:nvPr/>
        </p:nvSpPr>
        <p:spPr>
          <a:xfrm>
            <a:off x="655677" y="2058591"/>
            <a:ext cx="632817" cy="1142643"/>
          </a:xfrm>
          <a:prstGeom prst="roundRect">
            <a:avLst>
              <a:gd name="adj" fmla="val 6167"/>
            </a:avLst>
          </a:prstGeom>
          <a:solidFill>
            <a:srgbClr val="101620"/>
          </a:solidFill>
          <a:ln/>
        </p:spPr>
      </p:sp>
      <p:pic>
        <p:nvPicPr>
          <p:cNvPr id="6" name="Image 0" descr="preencoded.png"/>
          <p:cNvPicPr>
            <a:picLocks noChangeAspect="1"/>
          </p:cNvPicPr>
          <p:nvPr/>
        </p:nvPicPr>
        <p:blipFill>
          <a:blip r:embed="rId3"/>
          <a:stretch>
            <a:fillRect/>
          </a:stretch>
        </p:blipFill>
        <p:spPr>
          <a:xfrm>
            <a:off x="845820" y="2475667"/>
            <a:ext cx="237292" cy="308491"/>
          </a:xfrm>
          <a:prstGeom prst="rect">
            <a:avLst/>
          </a:prstGeom>
        </p:spPr>
      </p:pic>
      <p:sp>
        <p:nvSpPr>
          <p:cNvPr id="7" name="Text 4"/>
          <p:cNvSpPr/>
          <p:nvPr/>
        </p:nvSpPr>
        <p:spPr>
          <a:xfrm>
            <a:off x="1446609" y="2216706"/>
            <a:ext cx="1977866" cy="257056"/>
          </a:xfrm>
          <a:prstGeom prst="rect">
            <a:avLst/>
          </a:prstGeom>
          <a:noFill/>
          <a:ln/>
        </p:spPr>
        <p:txBody>
          <a:bodyPr wrap="none" lIns="0" tIns="0" rIns="0" bIns="0" rtlCol="0" anchor="t"/>
          <a:lstStyle/>
          <a:p>
            <a:pPr marL="0" indent="0" algn="l">
              <a:lnSpc>
                <a:spcPts val="2000"/>
              </a:lnSpc>
              <a:buNone/>
            </a:pPr>
            <a:r>
              <a:rPr lang="en-US" b="1" dirty="0">
                <a:solidFill>
                  <a:srgbClr val="EBEDF0"/>
                </a:solidFill>
                <a:latin typeface="+mj-lt"/>
                <a:ea typeface="Geist Bold" pitchFamily="34" charset="-122"/>
                <a:cs typeface="Geist Bold" pitchFamily="34" charset="-120"/>
              </a:rPr>
              <a:t>Purpose</a:t>
            </a:r>
            <a:endParaRPr lang="en-US" dirty="0">
              <a:latin typeface="+mj-lt"/>
            </a:endParaRPr>
          </a:p>
        </p:txBody>
      </p:sp>
      <p:sp>
        <p:nvSpPr>
          <p:cNvPr id="8" name="Text 5"/>
          <p:cNvSpPr/>
          <p:nvPr/>
        </p:nvSpPr>
        <p:spPr>
          <a:xfrm>
            <a:off x="1446609" y="2529126"/>
            <a:ext cx="5652730" cy="513993"/>
          </a:xfrm>
          <a:prstGeom prst="rect">
            <a:avLst/>
          </a:prstGeom>
          <a:noFill/>
          <a:ln/>
        </p:spPr>
        <p:txBody>
          <a:bodyPr wrap="square" lIns="0" tIns="0" rIns="0" bIns="0" rtlCol="0" anchor="t"/>
          <a:lstStyle/>
          <a:p>
            <a:pPr marL="0" indent="0" algn="l">
              <a:buNone/>
            </a:pPr>
            <a:r>
              <a:rPr lang="en-US" dirty="0">
                <a:solidFill>
                  <a:srgbClr val="EBEDF0"/>
                </a:solidFill>
                <a:latin typeface="+mj-lt"/>
                <a:ea typeface="Geist" pitchFamily="34" charset="-122"/>
                <a:cs typeface="Geist" pitchFamily="34" charset="-120"/>
              </a:rPr>
              <a:t>Connect conceptually related entities and triples that may not have explicit syntactic links.</a:t>
            </a:r>
            <a:endParaRPr lang="en-US" dirty="0">
              <a:latin typeface="+mj-lt"/>
            </a:endParaRPr>
          </a:p>
        </p:txBody>
      </p:sp>
      <p:sp>
        <p:nvSpPr>
          <p:cNvPr id="9" name="Shape 6"/>
          <p:cNvSpPr/>
          <p:nvPr/>
        </p:nvSpPr>
        <p:spPr>
          <a:xfrm>
            <a:off x="632817" y="3382208"/>
            <a:ext cx="6489383" cy="1765697"/>
          </a:xfrm>
          <a:prstGeom prst="roundRect">
            <a:avLst>
              <a:gd name="adj" fmla="val 3764"/>
            </a:avLst>
          </a:prstGeom>
          <a:solidFill>
            <a:srgbClr val="101620">
              <a:alpha val="95000"/>
            </a:srgbClr>
          </a:solidFill>
          <a:ln w="22860">
            <a:solidFill>
              <a:srgbClr val="002A80"/>
            </a:solidFill>
            <a:prstDash val="solid"/>
          </a:ln>
        </p:spPr>
      </p:sp>
      <p:sp>
        <p:nvSpPr>
          <p:cNvPr id="10" name="Shape 7"/>
          <p:cNvSpPr/>
          <p:nvPr/>
        </p:nvSpPr>
        <p:spPr>
          <a:xfrm>
            <a:off x="655677" y="3405068"/>
            <a:ext cx="632817" cy="1719977"/>
          </a:xfrm>
          <a:prstGeom prst="roundRect">
            <a:avLst>
              <a:gd name="adj" fmla="val 6167"/>
            </a:avLst>
          </a:prstGeom>
          <a:solidFill>
            <a:srgbClr val="101620"/>
          </a:solidFill>
          <a:ln/>
        </p:spPr>
      </p:sp>
      <p:pic>
        <p:nvPicPr>
          <p:cNvPr id="11" name="Image 1" descr="preencoded.png"/>
          <p:cNvPicPr>
            <a:picLocks noChangeAspect="1"/>
          </p:cNvPicPr>
          <p:nvPr/>
        </p:nvPicPr>
        <p:blipFill>
          <a:blip r:embed="rId4"/>
          <a:stretch>
            <a:fillRect/>
          </a:stretch>
        </p:blipFill>
        <p:spPr>
          <a:xfrm>
            <a:off x="845820" y="4110752"/>
            <a:ext cx="237292" cy="308491"/>
          </a:xfrm>
          <a:prstGeom prst="rect">
            <a:avLst/>
          </a:prstGeom>
        </p:spPr>
      </p:pic>
      <p:sp>
        <p:nvSpPr>
          <p:cNvPr id="12" name="Text 8"/>
          <p:cNvSpPr/>
          <p:nvPr/>
        </p:nvSpPr>
        <p:spPr>
          <a:xfrm>
            <a:off x="1446609" y="3563183"/>
            <a:ext cx="1977866" cy="257056"/>
          </a:xfrm>
          <a:prstGeom prst="rect">
            <a:avLst/>
          </a:prstGeom>
          <a:noFill/>
          <a:ln/>
        </p:spPr>
        <p:txBody>
          <a:bodyPr wrap="none" lIns="0" tIns="0" rIns="0" bIns="0" rtlCol="0" anchor="t"/>
          <a:lstStyle/>
          <a:p>
            <a:pPr marL="0" indent="0" algn="l">
              <a:lnSpc>
                <a:spcPts val="2000"/>
              </a:lnSpc>
              <a:buNone/>
            </a:pPr>
            <a:r>
              <a:rPr lang="en-US" b="1" dirty="0">
                <a:solidFill>
                  <a:srgbClr val="EBEDF0"/>
                </a:solidFill>
                <a:latin typeface="+mj-lt"/>
                <a:ea typeface="Geist Bold" pitchFamily="34" charset="-122"/>
                <a:cs typeface="Geist Bold" pitchFamily="34" charset="-120"/>
              </a:rPr>
              <a:t>Method</a:t>
            </a:r>
            <a:endParaRPr lang="en-US" dirty="0">
              <a:latin typeface="+mj-lt"/>
            </a:endParaRPr>
          </a:p>
        </p:txBody>
      </p:sp>
      <p:sp>
        <p:nvSpPr>
          <p:cNvPr id="13" name="Text 9"/>
          <p:cNvSpPr/>
          <p:nvPr/>
        </p:nvSpPr>
        <p:spPr>
          <a:xfrm>
            <a:off x="1146810" y="3883342"/>
            <a:ext cx="5952529" cy="300633"/>
          </a:xfrm>
          <a:prstGeom prst="rect">
            <a:avLst/>
          </a:prstGeom>
          <a:noFill/>
          <a:ln/>
        </p:spPr>
        <p:txBody>
          <a:bodyPr wrap="none" lIns="0" tIns="0" rIns="0" bIns="0" rtlCol="0" anchor="t"/>
          <a:lstStyle/>
          <a:p>
            <a:pPr marL="342900" indent="-342900" algn="l">
              <a:lnSpc>
                <a:spcPts val="1600"/>
              </a:lnSpc>
              <a:buSzPct val="100000"/>
              <a:buChar char="•"/>
            </a:pPr>
            <a:r>
              <a:rPr lang="en-US" dirty="0">
                <a:solidFill>
                  <a:srgbClr val="EBEDF0"/>
                </a:solidFill>
                <a:latin typeface="+mj-lt"/>
                <a:ea typeface="Geist" pitchFamily="34" charset="-122"/>
                <a:cs typeface="Geist" pitchFamily="34" charset="-120"/>
              </a:rPr>
              <a:t>Convert each triple (Entity1, Relation, Entity2) into a sentence</a:t>
            </a:r>
            <a:endParaRPr lang="en-US" dirty="0">
              <a:latin typeface="+mj-lt"/>
            </a:endParaRPr>
          </a:p>
        </p:txBody>
      </p:sp>
      <p:sp>
        <p:nvSpPr>
          <p:cNvPr id="14" name="Text 10"/>
          <p:cNvSpPr/>
          <p:nvPr/>
        </p:nvSpPr>
        <p:spPr>
          <a:xfrm>
            <a:off x="1146810" y="4110753"/>
            <a:ext cx="6578774" cy="270866"/>
          </a:xfrm>
          <a:prstGeom prst="rect">
            <a:avLst/>
          </a:prstGeom>
          <a:noFill/>
          <a:ln/>
        </p:spPr>
        <p:txBody>
          <a:bodyPr wrap="none" lIns="0" tIns="0" rIns="0" bIns="0" rtlCol="0" anchor="t"/>
          <a:lstStyle/>
          <a:p>
            <a:pPr marL="342900" indent="-342900" algn="l">
              <a:lnSpc>
                <a:spcPts val="1600"/>
              </a:lnSpc>
              <a:buSzPct val="100000"/>
              <a:buChar char="•"/>
            </a:pPr>
            <a:r>
              <a:rPr lang="en-US" dirty="0">
                <a:solidFill>
                  <a:srgbClr val="EBEDF0"/>
                </a:solidFill>
                <a:latin typeface="+mj-lt"/>
                <a:ea typeface="Geist" pitchFamily="34" charset="-122"/>
                <a:cs typeface="Geist" pitchFamily="34" charset="-120"/>
              </a:rPr>
              <a:t>Generate embeddings using </a:t>
            </a:r>
            <a:r>
              <a:rPr lang="en-US" dirty="0" err="1">
                <a:solidFill>
                  <a:srgbClr val="EBEDF0"/>
                </a:solidFill>
                <a:latin typeface="+mj-lt"/>
                <a:ea typeface="Geist" pitchFamily="34" charset="-122"/>
                <a:cs typeface="Geist" pitchFamily="34" charset="-120"/>
              </a:rPr>
              <a:t>SentenceTransformer</a:t>
            </a:r>
            <a:endParaRPr lang="en-US" dirty="0">
              <a:solidFill>
                <a:srgbClr val="EBEDF0"/>
              </a:solidFill>
              <a:latin typeface="+mj-lt"/>
              <a:ea typeface="Geist" pitchFamily="34" charset="-122"/>
              <a:cs typeface="Geist" pitchFamily="34" charset="-120"/>
            </a:endParaRPr>
          </a:p>
          <a:p>
            <a:pPr marL="342900" indent="-342900" algn="l">
              <a:lnSpc>
                <a:spcPts val="1600"/>
              </a:lnSpc>
              <a:buSzPct val="100000"/>
              <a:buChar char="•"/>
            </a:pPr>
            <a:r>
              <a:rPr lang="en-US" dirty="0">
                <a:solidFill>
                  <a:srgbClr val="EBEDF0"/>
                </a:solidFill>
                <a:latin typeface="+mj-lt"/>
                <a:ea typeface="Geist" pitchFamily="34" charset="-122"/>
                <a:cs typeface="Geist" pitchFamily="34" charset="-120"/>
              </a:rPr>
              <a:t> (MiniLM-L6-v2)</a:t>
            </a:r>
            <a:endParaRPr lang="en-US" dirty="0">
              <a:latin typeface="+mj-lt"/>
            </a:endParaRPr>
          </a:p>
        </p:txBody>
      </p:sp>
      <p:sp>
        <p:nvSpPr>
          <p:cNvPr id="15" name="Text 11"/>
          <p:cNvSpPr/>
          <p:nvPr/>
        </p:nvSpPr>
        <p:spPr>
          <a:xfrm>
            <a:off x="1146810" y="4500325"/>
            <a:ext cx="5952529" cy="205620"/>
          </a:xfrm>
          <a:prstGeom prst="rect">
            <a:avLst/>
          </a:prstGeom>
          <a:noFill/>
          <a:ln/>
        </p:spPr>
        <p:txBody>
          <a:bodyPr wrap="none" lIns="0" tIns="0" rIns="0" bIns="0" rtlCol="0" anchor="t"/>
          <a:lstStyle/>
          <a:p>
            <a:pPr marL="342900" indent="-342900" algn="l">
              <a:lnSpc>
                <a:spcPts val="1600"/>
              </a:lnSpc>
              <a:buSzPct val="100000"/>
              <a:buChar char="•"/>
            </a:pPr>
            <a:r>
              <a:rPr lang="en-US" dirty="0">
                <a:solidFill>
                  <a:srgbClr val="EBEDF0"/>
                </a:solidFill>
                <a:latin typeface="+mj-lt"/>
                <a:ea typeface="Geist" pitchFamily="34" charset="-122"/>
                <a:cs typeface="Geist" pitchFamily="34" charset="-120"/>
              </a:rPr>
              <a:t>Compute cosine similarity between all triple embeddings</a:t>
            </a:r>
            <a:endParaRPr lang="en-US" dirty="0">
              <a:latin typeface="+mj-lt"/>
            </a:endParaRPr>
          </a:p>
        </p:txBody>
      </p:sp>
      <p:sp>
        <p:nvSpPr>
          <p:cNvPr id="16" name="Text 12"/>
          <p:cNvSpPr/>
          <p:nvPr/>
        </p:nvSpPr>
        <p:spPr>
          <a:xfrm>
            <a:off x="1146810" y="4761310"/>
            <a:ext cx="5952529" cy="205620"/>
          </a:xfrm>
          <a:prstGeom prst="rect">
            <a:avLst/>
          </a:prstGeom>
          <a:noFill/>
          <a:ln/>
        </p:spPr>
        <p:txBody>
          <a:bodyPr wrap="none" lIns="0" tIns="0" rIns="0" bIns="0" rtlCol="0" anchor="t"/>
          <a:lstStyle/>
          <a:p>
            <a:pPr marL="342900" indent="-342900" algn="l">
              <a:lnSpc>
                <a:spcPts val="1600"/>
              </a:lnSpc>
              <a:buSzPct val="100000"/>
              <a:buChar char="•"/>
            </a:pPr>
            <a:r>
              <a:rPr lang="en-US" dirty="0">
                <a:solidFill>
                  <a:srgbClr val="EBEDF0"/>
                </a:solidFill>
                <a:latin typeface="+mj-lt"/>
                <a:ea typeface="Geist" pitchFamily="34" charset="-122"/>
                <a:cs typeface="Geist" pitchFamily="34" charset="-120"/>
              </a:rPr>
              <a:t>Identify and link pairs with similarity above a threshold (0.6)</a:t>
            </a:r>
            <a:endParaRPr lang="en-US" dirty="0">
              <a:latin typeface="+mj-lt"/>
            </a:endParaRPr>
          </a:p>
        </p:txBody>
      </p:sp>
      <p:sp>
        <p:nvSpPr>
          <p:cNvPr id="17" name="Shape 13"/>
          <p:cNvSpPr/>
          <p:nvPr/>
        </p:nvSpPr>
        <p:spPr>
          <a:xfrm>
            <a:off x="632817" y="5306020"/>
            <a:ext cx="6489383" cy="1504712"/>
          </a:xfrm>
          <a:prstGeom prst="roundRect">
            <a:avLst>
              <a:gd name="adj" fmla="val 4417"/>
            </a:avLst>
          </a:prstGeom>
          <a:solidFill>
            <a:srgbClr val="101620">
              <a:alpha val="95000"/>
            </a:srgbClr>
          </a:solidFill>
          <a:ln w="22860">
            <a:solidFill>
              <a:srgbClr val="002A80"/>
            </a:solidFill>
            <a:prstDash val="solid"/>
          </a:ln>
        </p:spPr>
      </p:sp>
      <p:sp>
        <p:nvSpPr>
          <p:cNvPr id="18" name="Shape 14"/>
          <p:cNvSpPr/>
          <p:nvPr/>
        </p:nvSpPr>
        <p:spPr>
          <a:xfrm>
            <a:off x="655677" y="5328880"/>
            <a:ext cx="632817" cy="1458992"/>
          </a:xfrm>
          <a:prstGeom prst="roundRect">
            <a:avLst>
              <a:gd name="adj" fmla="val 6167"/>
            </a:avLst>
          </a:prstGeom>
          <a:solidFill>
            <a:srgbClr val="101620"/>
          </a:solidFill>
          <a:ln/>
        </p:spPr>
      </p:sp>
      <p:pic>
        <p:nvPicPr>
          <p:cNvPr id="19" name="Image 2" descr="preencoded.png"/>
          <p:cNvPicPr>
            <a:picLocks noChangeAspect="1"/>
          </p:cNvPicPr>
          <p:nvPr/>
        </p:nvPicPr>
        <p:blipFill>
          <a:blip r:embed="rId5"/>
          <a:stretch>
            <a:fillRect/>
          </a:stretch>
        </p:blipFill>
        <p:spPr>
          <a:xfrm>
            <a:off x="845820" y="5904071"/>
            <a:ext cx="237292" cy="308491"/>
          </a:xfrm>
          <a:prstGeom prst="rect">
            <a:avLst/>
          </a:prstGeom>
        </p:spPr>
      </p:pic>
      <p:sp>
        <p:nvSpPr>
          <p:cNvPr id="20" name="Text 15"/>
          <p:cNvSpPr/>
          <p:nvPr/>
        </p:nvSpPr>
        <p:spPr>
          <a:xfrm>
            <a:off x="1446609" y="5486995"/>
            <a:ext cx="1977866" cy="257056"/>
          </a:xfrm>
          <a:prstGeom prst="rect">
            <a:avLst/>
          </a:prstGeom>
          <a:noFill/>
          <a:ln/>
        </p:spPr>
        <p:txBody>
          <a:bodyPr wrap="none" lIns="0" tIns="0" rIns="0" bIns="0" rtlCol="0" anchor="t"/>
          <a:lstStyle/>
          <a:p>
            <a:pPr marL="0" indent="0" algn="l">
              <a:lnSpc>
                <a:spcPts val="2000"/>
              </a:lnSpc>
              <a:buNone/>
            </a:pPr>
            <a:r>
              <a:rPr lang="en-US" b="1" dirty="0">
                <a:solidFill>
                  <a:srgbClr val="EBEDF0"/>
                </a:solidFill>
                <a:latin typeface="+mj-lt"/>
                <a:ea typeface="Geist Bold" pitchFamily="34" charset="-122"/>
                <a:cs typeface="Geist Bold" pitchFamily="34" charset="-120"/>
              </a:rPr>
              <a:t>Outcome</a:t>
            </a:r>
            <a:endParaRPr lang="en-US" dirty="0">
              <a:latin typeface="+mj-lt"/>
            </a:endParaRPr>
          </a:p>
        </p:txBody>
      </p:sp>
      <p:sp>
        <p:nvSpPr>
          <p:cNvPr id="21" name="Text 16"/>
          <p:cNvSpPr/>
          <p:nvPr/>
        </p:nvSpPr>
        <p:spPr>
          <a:xfrm>
            <a:off x="1273255" y="5846802"/>
            <a:ext cx="5826084" cy="260985"/>
          </a:xfrm>
          <a:prstGeom prst="rect">
            <a:avLst/>
          </a:prstGeom>
          <a:noFill/>
          <a:ln/>
        </p:spPr>
        <p:txBody>
          <a:bodyPr wrap="none" lIns="0" tIns="0" rIns="0" bIns="0" rtlCol="0" anchor="t"/>
          <a:lstStyle/>
          <a:p>
            <a:pPr marL="342900" indent="-342900" algn="l">
              <a:lnSpc>
                <a:spcPts val="1600"/>
              </a:lnSpc>
              <a:buSzPct val="100000"/>
              <a:buChar char="•"/>
            </a:pPr>
            <a:r>
              <a:rPr lang="en-US" dirty="0">
                <a:solidFill>
                  <a:srgbClr val="EBEDF0"/>
                </a:solidFill>
                <a:latin typeface="+mj-lt"/>
                <a:ea typeface="Geist" pitchFamily="34" charset="-122"/>
                <a:cs typeface="Geist" pitchFamily="34" charset="-120"/>
              </a:rPr>
              <a:t>Enriched graph with new semantic edges</a:t>
            </a:r>
            <a:endParaRPr lang="en-US" dirty="0">
              <a:latin typeface="+mj-lt"/>
            </a:endParaRPr>
          </a:p>
        </p:txBody>
      </p:sp>
      <p:sp>
        <p:nvSpPr>
          <p:cNvPr id="22" name="Text 17"/>
          <p:cNvSpPr/>
          <p:nvPr/>
        </p:nvSpPr>
        <p:spPr>
          <a:xfrm>
            <a:off x="1288494" y="6107787"/>
            <a:ext cx="5810845" cy="260985"/>
          </a:xfrm>
          <a:prstGeom prst="rect">
            <a:avLst/>
          </a:prstGeom>
          <a:noFill/>
          <a:ln/>
        </p:spPr>
        <p:txBody>
          <a:bodyPr wrap="none" lIns="0" tIns="0" rIns="0" bIns="0" rtlCol="0" anchor="t"/>
          <a:lstStyle/>
          <a:p>
            <a:pPr marL="342900" indent="-342900" algn="l">
              <a:lnSpc>
                <a:spcPts val="1600"/>
              </a:lnSpc>
              <a:buSzPct val="100000"/>
              <a:buChar char="•"/>
            </a:pPr>
            <a:r>
              <a:rPr lang="en-US" dirty="0">
                <a:solidFill>
                  <a:srgbClr val="EBEDF0"/>
                </a:solidFill>
                <a:latin typeface="+mj-lt"/>
                <a:ea typeface="Geist" pitchFamily="34" charset="-122"/>
                <a:cs typeface="Geist" pitchFamily="34" charset="-120"/>
              </a:rPr>
              <a:t>Improved contextual understanding between related entities</a:t>
            </a:r>
            <a:endParaRPr lang="en-US" dirty="0">
              <a:latin typeface="+mj-lt"/>
            </a:endParaRPr>
          </a:p>
        </p:txBody>
      </p:sp>
      <p:sp>
        <p:nvSpPr>
          <p:cNvPr id="23" name="Text 18"/>
          <p:cNvSpPr/>
          <p:nvPr/>
        </p:nvSpPr>
        <p:spPr>
          <a:xfrm>
            <a:off x="1273255" y="6368772"/>
            <a:ext cx="5826084" cy="260985"/>
          </a:xfrm>
          <a:prstGeom prst="rect">
            <a:avLst/>
          </a:prstGeom>
          <a:noFill/>
          <a:ln/>
        </p:spPr>
        <p:txBody>
          <a:bodyPr wrap="none" lIns="0" tIns="0" rIns="0" bIns="0" rtlCol="0" anchor="t"/>
          <a:lstStyle/>
          <a:p>
            <a:pPr marL="342900" indent="-342900" algn="l">
              <a:lnSpc>
                <a:spcPts val="1600"/>
              </a:lnSpc>
              <a:buSzPct val="100000"/>
              <a:buChar char="•"/>
            </a:pPr>
            <a:r>
              <a:rPr lang="en-US" dirty="0">
                <a:solidFill>
                  <a:srgbClr val="EBEDF0"/>
                </a:solidFill>
                <a:latin typeface="+mj-lt"/>
                <a:ea typeface="Geist" pitchFamily="34" charset="-122"/>
                <a:cs typeface="Geist" pitchFamily="34" charset="-120"/>
              </a:rPr>
              <a:t>Strengthened domain clusters for better semantic querying</a:t>
            </a:r>
            <a:endParaRPr lang="en-US" dirty="0">
              <a:latin typeface="+mj-lt"/>
            </a:endParaRPr>
          </a:p>
        </p:txBody>
      </p:sp>
      <p:pic>
        <p:nvPicPr>
          <p:cNvPr id="24" name="Image 3" descr="preencoded.png"/>
          <p:cNvPicPr>
            <a:picLocks noChangeAspect="1"/>
          </p:cNvPicPr>
          <p:nvPr/>
        </p:nvPicPr>
        <p:blipFill>
          <a:blip r:embed="rId6"/>
          <a:stretch>
            <a:fillRect/>
          </a:stretch>
        </p:blipFill>
        <p:spPr>
          <a:xfrm>
            <a:off x="7515820" y="2035731"/>
            <a:ext cx="6489383" cy="2841069"/>
          </a:xfrm>
          <a:prstGeom prst="rect">
            <a:avLst/>
          </a:prstGeom>
        </p:spPr>
      </p:pic>
      <p:sp>
        <p:nvSpPr>
          <p:cNvPr id="25" name="Text 19"/>
          <p:cNvSpPr/>
          <p:nvPr/>
        </p:nvSpPr>
        <p:spPr>
          <a:xfrm>
            <a:off x="9694258" y="3471106"/>
            <a:ext cx="761090" cy="183983"/>
          </a:xfrm>
          <a:prstGeom prst="rect">
            <a:avLst/>
          </a:prstGeom>
          <a:noFill/>
          <a:ln/>
        </p:spPr>
        <p:txBody>
          <a:bodyPr wrap="none" lIns="0" tIns="0" rIns="0" bIns="0" rtlCol="0" anchor="t"/>
          <a:lstStyle/>
          <a:p>
            <a:pPr marL="0" indent="0" algn="ctr">
              <a:lnSpc>
                <a:spcPts val="1750"/>
              </a:lnSpc>
              <a:buNone/>
            </a:pPr>
            <a:r>
              <a:rPr lang="en-US" sz="1350" b="1" dirty="0">
                <a:solidFill>
                  <a:srgbClr val="000000"/>
                </a:solidFill>
                <a:latin typeface="Geist Bold" pitchFamily="34" charset="0"/>
                <a:ea typeface="Geist Bold" pitchFamily="34" charset="-122"/>
                <a:cs typeface="Geist Bold" pitchFamily="34" charset="-120"/>
              </a:rPr>
              <a:t>Before</a:t>
            </a:r>
            <a:endParaRPr lang="en-US" sz="1350" dirty="0"/>
          </a:p>
        </p:txBody>
      </p:sp>
      <p:sp>
        <p:nvSpPr>
          <p:cNvPr id="26" name="Text 20"/>
          <p:cNvSpPr/>
          <p:nvPr/>
        </p:nvSpPr>
        <p:spPr>
          <a:xfrm>
            <a:off x="11134668" y="3471106"/>
            <a:ext cx="761091" cy="183983"/>
          </a:xfrm>
          <a:prstGeom prst="rect">
            <a:avLst/>
          </a:prstGeom>
          <a:noFill/>
          <a:ln/>
        </p:spPr>
        <p:txBody>
          <a:bodyPr wrap="none" lIns="0" tIns="0" rIns="0" bIns="0" rtlCol="0" anchor="t"/>
          <a:lstStyle/>
          <a:p>
            <a:pPr marL="0" indent="0" algn="ctr">
              <a:lnSpc>
                <a:spcPts val="1750"/>
              </a:lnSpc>
              <a:buNone/>
            </a:pPr>
            <a:r>
              <a:rPr lang="en-US" sz="1350" b="1" dirty="0">
                <a:solidFill>
                  <a:srgbClr val="000000"/>
                </a:solidFill>
                <a:latin typeface="Geist Bold" pitchFamily="34" charset="0"/>
                <a:ea typeface="Geist Bold" pitchFamily="34" charset="-122"/>
                <a:cs typeface="Geist Bold" pitchFamily="34" charset="-120"/>
              </a:rPr>
              <a:t>After</a:t>
            </a:r>
            <a:endParaRPr lang="en-US" sz="1350" dirty="0"/>
          </a:p>
        </p:txBody>
      </p:sp>
      <p:sp>
        <p:nvSpPr>
          <p:cNvPr id="27" name="Text 21"/>
          <p:cNvSpPr/>
          <p:nvPr/>
        </p:nvSpPr>
        <p:spPr>
          <a:xfrm>
            <a:off x="12461957" y="4329004"/>
            <a:ext cx="1383801" cy="141525"/>
          </a:xfrm>
          <a:prstGeom prst="rect">
            <a:avLst/>
          </a:prstGeom>
          <a:noFill/>
          <a:ln/>
        </p:spPr>
        <p:txBody>
          <a:bodyPr wrap="none" lIns="0" tIns="0" rIns="0" bIns="0" rtlCol="0" anchor="t"/>
          <a:lstStyle/>
          <a:p>
            <a:pPr marL="0" indent="0" algn="l">
              <a:lnSpc>
                <a:spcPts val="1350"/>
              </a:lnSpc>
              <a:buNone/>
            </a:pPr>
            <a:r>
              <a:rPr lang="en-US" sz="1050" dirty="0">
                <a:solidFill>
                  <a:srgbClr val="EBEDF0"/>
                </a:solidFill>
                <a:latin typeface="Geist" pitchFamily="34" charset="0"/>
                <a:ea typeface="Geist" pitchFamily="34" charset="-122"/>
                <a:cs typeface="Geist" pitchFamily="34" charset="-120"/>
              </a:rPr>
              <a:t>Enriched context</a:t>
            </a:r>
            <a:endParaRPr lang="en-US" sz="1050" dirty="0"/>
          </a:p>
        </p:txBody>
      </p:sp>
      <p:pic>
        <p:nvPicPr>
          <p:cNvPr id="28" name="Image 4" descr="preencoded.png"/>
          <p:cNvPicPr>
            <a:picLocks noChangeAspect="1"/>
          </p:cNvPicPr>
          <p:nvPr/>
        </p:nvPicPr>
        <p:blipFill>
          <a:blip r:embed="rId7"/>
          <a:stretch>
            <a:fillRect/>
          </a:stretch>
        </p:blipFill>
        <p:spPr>
          <a:xfrm>
            <a:off x="12086032" y="4316620"/>
            <a:ext cx="174253" cy="166587"/>
          </a:xfrm>
          <a:prstGeom prst="rect">
            <a:avLst/>
          </a:prstGeom>
        </p:spPr>
      </p:pic>
      <p:sp>
        <p:nvSpPr>
          <p:cNvPr id="29" name="Text 22"/>
          <p:cNvSpPr/>
          <p:nvPr/>
        </p:nvSpPr>
        <p:spPr>
          <a:xfrm>
            <a:off x="12436798" y="2640137"/>
            <a:ext cx="1415251" cy="141525"/>
          </a:xfrm>
          <a:prstGeom prst="rect">
            <a:avLst/>
          </a:prstGeom>
          <a:noFill/>
          <a:ln/>
        </p:spPr>
        <p:txBody>
          <a:bodyPr wrap="none" lIns="0" tIns="0" rIns="0" bIns="0" rtlCol="0" anchor="t"/>
          <a:lstStyle/>
          <a:p>
            <a:pPr marL="0" indent="0" algn="l">
              <a:lnSpc>
                <a:spcPts val="1350"/>
              </a:lnSpc>
              <a:buNone/>
            </a:pPr>
            <a:r>
              <a:rPr lang="en-US" sz="1050" dirty="0">
                <a:solidFill>
                  <a:srgbClr val="EBEDF0"/>
                </a:solidFill>
                <a:latin typeface="Geist" pitchFamily="34" charset="0"/>
                <a:ea typeface="Geist" pitchFamily="34" charset="-122"/>
                <a:cs typeface="Geist" pitchFamily="34" charset="-120"/>
              </a:rPr>
              <a:t>Dotted semantic links</a:t>
            </a:r>
            <a:endParaRPr lang="en-US" sz="1050" dirty="0"/>
          </a:p>
        </p:txBody>
      </p:sp>
      <p:pic>
        <p:nvPicPr>
          <p:cNvPr id="30" name="Image 5" descr="preencoded.png"/>
          <p:cNvPicPr>
            <a:picLocks noChangeAspect="1"/>
          </p:cNvPicPr>
          <p:nvPr/>
        </p:nvPicPr>
        <p:blipFill>
          <a:blip r:embed="rId8"/>
          <a:stretch>
            <a:fillRect/>
          </a:stretch>
        </p:blipFill>
        <p:spPr>
          <a:xfrm>
            <a:off x="12090061" y="2614977"/>
            <a:ext cx="176415" cy="166587"/>
          </a:xfrm>
          <a:prstGeom prst="rect">
            <a:avLst/>
          </a:prstGeom>
        </p:spPr>
      </p:pic>
      <p:sp>
        <p:nvSpPr>
          <p:cNvPr id="31" name="Text 23"/>
          <p:cNvSpPr/>
          <p:nvPr/>
        </p:nvSpPr>
        <p:spPr>
          <a:xfrm>
            <a:off x="7757034" y="4316424"/>
            <a:ext cx="1377511" cy="141525"/>
          </a:xfrm>
          <a:prstGeom prst="rect">
            <a:avLst/>
          </a:prstGeom>
          <a:noFill/>
          <a:ln/>
        </p:spPr>
        <p:txBody>
          <a:bodyPr wrap="none" lIns="0" tIns="0" rIns="0" bIns="0" rtlCol="0" anchor="t"/>
          <a:lstStyle/>
          <a:p>
            <a:pPr marL="0" indent="0" algn="r">
              <a:lnSpc>
                <a:spcPts val="1350"/>
              </a:lnSpc>
              <a:buNone/>
            </a:pPr>
            <a:r>
              <a:rPr lang="en-US" sz="1050" dirty="0">
                <a:solidFill>
                  <a:srgbClr val="EBEDF0"/>
                </a:solidFill>
                <a:latin typeface="Geist" pitchFamily="34" charset="0"/>
                <a:ea typeface="Geist" pitchFamily="34" charset="-122"/>
                <a:cs typeface="Geist" pitchFamily="34" charset="-120"/>
              </a:rPr>
              <a:t>Sparse connections</a:t>
            </a:r>
            <a:endParaRPr lang="en-US" sz="1050" dirty="0"/>
          </a:p>
        </p:txBody>
      </p:sp>
      <p:pic>
        <p:nvPicPr>
          <p:cNvPr id="32" name="Image 6" descr="preencoded.png"/>
          <p:cNvPicPr>
            <a:picLocks noChangeAspect="1"/>
          </p:cNvPicPr>
          <p:nvPr/>
        </p:nvPicPr>
        <p:blipFill>
          <a:blip r:embed="rId9"/>
          <a:stretch>
            <a:fillRect/>
          </a:stretch>
        </p:blipFill>
        <p:spPr>
          <a:xfrm>
            <a:off x="9321574" y="4328905"/>
            <a:ext cx="174254" cy="166587"/>
          </a:xfrm>
          <a:prstGeom prst="rect">
            <a:avLst/>
          </a:prstGeom>
        </p:spPr>
      </p:pic>
      <p:sp>
        <p:nvSpPr>
          <p:cNvPr id="33" name="Text 24"/>
          <p:cNvSpPr/>
          <p:nvPr/>
        </p:nvSpPr>
        <p:spPr>
          <a:xfrm>
            <a:off x="7725584" y="2640137"/>
            <a:ext cx="1415251" cy="141525"/>
          </a:xfrm>
          <a:prstGeom prst="rect">
            <a:avLst/>
          </a:prstGeom>
          <a:noFill/>
          <a:ln/>
        </p:spPr>
        <p:txBody>
          <a:bodyPr wrap="none" lIns="0" tIns="0" rIns="0" bIns="0" rtlCol="0" anchor="t"/>
          <a:lstStyle/>
          <a:p>
            <a:pPr marL="0" indent="0" algn="r">
              <a:lnSpc>
                <a:spcPts val="1350"/>
              </a:lnSpc>
              <a:buNone/>
            </a:pPr>
            <a:r>
              <a:rPr lang="en-US" sz="1050" dirty="0">
                <a:solidFill>
                  <a:srgbClr val="EBEDF0"/>
                </a:solidFill>
                <a:latin typeface="Geist" pitchFamily="34" charset="0"/>
                <a:ea typeface="Geist" pitchFamily="34" charset="-122"/>
                <a:cs typeface="Geist" pitchFamily="34" charset="-120"/>
              </a:rPr>
              <a:t>Isolated clusters</a:t>
            </a:r>
            <a:endParaRPr lang="en-US" sz="1050" dirty="0"/>
          </a:p>
        </p:txBody>
      </p:sp>
      <p:pic>
        <p:nvPicPr>
          <p:cNvPr id="34" name="Image 7" descr="preencoded.png"/>
          <p:cNvPicPr>
            <a:picLocks noChangeAspect="1"/>
          </p:cNvPicPr>
          <p:nvPr/>
        </p:nvPicPr>
        <p:blipFill>
          <a:blip r:embed="rId10"/>
          <a:stretch>
            <a:fillRect/>
          </a:stretch>
        </p:blipFill>
        <p:spPr>
          <a:xfrm>
            <a:off x="9300051" y="2614977"/>
            <a:ext cx="174253" cy="166587"/>
          </a:xfrm>
          <a:prstGeom prst="rect">
            <a:avLst/>
          </a:prstGeom>
        </p:spPr>
      </p:pic>
      <p:sp>
        <p:nvSpPr>
          <p:cNvPr id="37" name="Text 26"/>
          <p:cNvSpPr/>
          <p:nvPr/>
        </p:nvSpPr>
        <p:spPr>
          <a:xfrm>
            <a:off x="1146810" y="7364373"/>
            <a:ext cx="12692658" cy="205621"/>
          </a:xfrm>
          <a:prstGeom prst="rect">
            <a:avLst/>
          </a:prstGeom>
          <a:noFill/>
          <a:ln/>
        </p:spPr>
        <p:txBody>
          <a:bodyPr wrap="none" lIns="0" tIns="0" rIns="0" bIns="0" rtlCol="0" anchor="t"/>
          <a:lstStyle/>
          <a:p>
            <a:pPr marL="0" indent="0" algn="l">
              <a:lnSpc>
                <a:spcPts val="1600"/>
              </a:lnSpc>
              <a:buNone/>
            </a:pPr>
            <a:endParaRPr lang="en-US" sz="1200" dirty="0"/>
          </a:p>
        </p:txBody>
      </p:sp>
      <p:sp>
        <p:nvSpPr>
          <p:cNvPr id="38" name="Rectangle 37">
            <a:extLst>
              <a:ext uri="{FF2B5EF4-FFF2-40B4-BE49-F238E27FC236}">
                <a16:creationId xmlns:a16="http://schemas.microsoft.com/office/drawing/2014/main" id="{D29F5627-7936-580B-80F9-1DCCF66B292A}"/>
              </a:ext>
            </a:extLst>
          </p:cNvPr>
          <p:cNvSpPr/>
          <p:nvPr/>
        </p:nvSpPr>
        <p:spPr>
          <a:xfrm>
            <a:off x="0" y="7569994"/>
            <a:ext cx="14630400" cy="659606"/>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469463" y="322778"/>
            <a:ext cx="6591776" cy="381476"/>
          </a:xfrm>
          <a:prstGeom prst="rect">
            <a:avLst/>
          </a:prstGeom>
          <a:noFill/>
          <a:ln/>
        </p:spPr>
        <p:txBody>
          <a:bodyPr wrap="none" lIns="0" tIns="0" rIns="0" bIns="0" rtlCol="0" anchor="t"/>
          <a:lstStyle/>
          <a:p>
            <a:pPr marL="0" indent="0" algn="l">
              <a:lnSpc>
                <a:spcPts val="3000"/>
              </a:lnSpc>
              <a:buNone/>
            </a:pPr>
            <a:r>
              <a:rPr lang="en-US" sz="4200" b="1" dirty="0">
                <a:solidFill>
                  <a:srgbClr val="F2F5FA"/>
                </a:solidFill>
                <a:latin typeface="+mj-lt"/>
                <a:ea typeface="Geist Bold" pitchFamily="34" charset="-122"/>
                <a:cs typeface="Geist Bold" pitchFamily="34" charset="-120"/>
              </a:rPr>
              <a:t>Deployment: Interactive Streamlit Application</a:t>
            </a:r>
            <a:endParaRPr lang="en-US" sz="4200" dirty="0">
              <a:latin typeface="+mj-lt"/>
            </a:endParaRPr>
          </a:p>
        </p:txBody>
      </p:sp>
      <p:sp>
        <p:nvSpPr>
          <p:cNvPr id="3" name="Text 1"/>
          <p:cNvSpPr/>
          <p:nvPr/>
        </p:nvSpPr>
        <p:spPr>
          <a:xfrm>
            <a:off x="469463" y="938927"/>
            <a:ext cx="13691473" cy="305038"/>
          </a:xfrm>
          <a:prstGeom prst="rect">
            <a:avLst/>
          </a:prstGeom>
          <a:noFill/>
          <a:ln/>
        </p:spPr>
        <p:txBody>
          <a:bodyPr wrap="square" lIns="0" tIns="0" rIns="0" bIns="0" rtlCol="0" anchor="t"/>
          <a:lstStyle/>
          <a:p>
            <a:pPr marL="0" indent="0" algn="just">
              <a:buNone/>
            </a:pPr>
            <a:r>
              <a:rPr lang="en-US" dirty="0">
                <a:solidFill>
                  <a:srgbClr val="EBEDF0"/>
                </a:solidFill>
                <a:latin typeface="+mj-lt"/>
                <a:ea typeface="Geist" pitchFamily="34" charset="-122"/>
                <a:cs typeface="Geist" pitchFamily="34" charset="-120"/>
              </a:rPr>
              <a:t>The final pipeline was deployed as a Streamlit web application, enabling real-time interaction with the NLP models and knowledge graph. Users can upload datasets, extract triples, visualize graphs, perform semantic searches, ask questions, and explore domain links — all through a simple browser </a:t>
            </a:r>
            <a:endParaRPr lang="en-US" dirty="0">
              <a:latin typeface="+mj-lt"/>
            </a:endParaRPr>
          </a:p>
        </p:txBody>
      </p:sp>
      <p:sp>
        <p:nvSpPr>
          <p:cNvPr id="4" name="Shape 2"/>
          <p:cNvSpPr/>
          <p:nvPr/>
        </p:nvSpPr>
        <p:spPr>
          <a:xfrm>
            <a:off x="469463" y="1684020"/>
            <a:ext cx="6702623" cy="1038820"/>
          </a:xfrm>
          <a:prstGeom prst="roundRect">
            <a:avLst>
              <a:gd name="adj" fmla="val 7042"/>
            </a:avLst>
          </a:prstGeom>
          <a:solidFill>
            <a:srgbClr val="101620">
              <a:alpha val="95000"/>
            </a:srgbClr>
          </a:solidFill>
          <a:ln/>
        </p:spPr>
      </p:sp>
      <p:pic>
        <p:nvPicPr>
          <p:cNvPr id="5" name="Image 0" descr="preencoded.png"/>
          <p:cNvPicPr>
            <a:picLocks noChangeAspect="1"/>
          </p:cNvPicPr>
          <p:nvPr/>
        </p:nvPicPr>
        <p:blipFill>
          <a:blip r:embed="rId3"/>
          <a:stretch>
            <a:fillRect/>
          </a:stretch>
        </p:blipFill>
        <p:spPr>
          <a:xfrm>
            <a:off x="414039" y="1807904"/>
            <a:ext cx="6702623" cy="60960"/>
          </a:xfrm>
          <a:prstGeom prst="rect">
            <a:avLst/>
          </a:prstGeom>
        </p:spPr>
      </p:pic>
      <p:pic>
        <p:nvPicPr>
          <p:cNvPr id="6" name="Image 1" descr="preencoded.png"/>
          <p:cNvPicPr>
            <a:picLocks noChangeAspect="1"/>
          </p:cNvPicPr>
          <p:nvPr/>
        </p:nvPicPr>
        <p:blipFill>
          <a:blip r:embed="rId4"/>
          <a:stretch>
            <a:fillRect/>
          </a:stretch>
        </p:blipFill>
        <p:spPr>
          <a:xfrm>
            <a:off x="3644682" y="1508046"/>
            <a:ext cx="352068" cy="352068"/>
          </a:xfrm>
          <a:prstGeom prst="rect">
            <a:avLst/>
          </a:prstGeom>
        </p:spPr>
      </p:pic>
      <p:pic>
        <p:nvPicPr>
          <p:cNvPr id="7" name="Image 2" descr="preencoded.png"/>
          <p:cNvPicPr>
            <a:picLocks noChangeAspect="1"/>
          </p:cNvPicPr>
          <p:nvPr/>
        </p:nvPicPr>
        <p:blipFill>
          <a:blip r:embed="rId5"/>
          <a:stretch>
            <a:fillRect/>
          </a:stretch>
        </p:blipFill>
        <p:spPr>
          <a:xfrm>
            <a:off x="3750290" y="1592461"/>
            <a:ext cx="140851" cy="183118"/>
          </a:xfrm>
          <a:prstGeom prst="rect">
            <a:avLst/>
          </a:prstGeom>
        </p:spPr>
      </p:pic>
      <p:sp>
        <p:nvSpPr>
          <p:cNvPr id="8" name="Text 3"/>
          <p:cNvSpPr/>
          <p:nvPr/>
        </p:nvSpPr>
        <p:spPr>
          <a:xfrm>
            <a:off x="601980" y="1977390"/>
            <a:ext cx="1777603" cy="190619"/>
          </a:xfrm>
          <a:prstGeom prst="rect">
            <a:avLst/>
          </a:prstGeom>
          <a:noFill/>
          <a:ln/>
        </p:spPr>
        <p:txBody>
          <a:bodyPr wrap="none" lIns="0" tIns="0" rIns="0" bIns="0" rtlCol="0" anchor="t"/>
          <a:lstStyle/>
          <a:p>
            <a:pPr marL="0" indent="0" algn="l">
              <a:lnSpc>
                <a:spcPts val="1500"/>
              </a:lnSpc>
              <a:buNone/>
            </a:pPr>
            <a:r>
              <a:rPr lang="en-US" b="1" dirty="0">
                <a:solidFill>
                  <a:srgbClr val="EBEDF0"/>
                </a:solidFill>
                <a:latin typeface="+mj-lt"/>
                <a:ea typeface="Geist Bold" pitchFamily="34" charset="-122"/>
                <a:cs typeface="Geist Bold" pitchFamily="34" charset="-120"/>
              </a:rPr>
              <a:t>File Upload &amp; Processing</a:t>
            </a:r>
            <a:endParaRPr lang="en-US" dirty="0">
              <a:latin typeface="+mj-lt"/>
            </a:endParaRPr>
          </a:p>
        </p:txBody>
      </p:sp>
      <p:sp>
        <p:nvSpPr>
          <p:cNvPr id="9" name="Text 4"/>
          <p:cNvSpPr/>
          <p:nvPr/>
        </p:nvSpPr>
        <p:spPr>
          <a:xfrm>
            <a:off x="586740" y="2183248"/>
            <a:ext cx="6452830" cy="407076"/>
          </a:xfrm>
          <a:prstGeom prst="rect">
            <a:avLst/>
          </a:prstGeom>
          <a:noFill/>
          <a:ln/>
        </p:spPr>
        <p:txBody>
          <a:bodyPr wrap="square" lIns="0" tIns="0" rIns="0" bIns="0" rtlCol="0" anchor="t"/>
          <a:lstStyle/>
          <a:p>
            <a:pPr marL="0" indent="0" algn="just">
              <a:buNone/>
            </a:pPr>
            <a:r>
              <a:rPr lang="en-US" dirty="0">
                <a:solidFill>
                  <a:srgbClr val="EBEDF0"/>
                </a:solidFill>
                <a:latin typeface="+mj-lt"/>
                <a:ea typeface="Geist" pitchFamily="34" charset="-122"/>
                <a:cs typeface="Geist" pitchFamily="34" charset="-120"/>
              </a:rPr>
              <a:t>Accepts CSV/Excel files with 'sentence' column. Automatically processes all rows, extracts entities and relations using spaCy NLP models, and generates structured triples for graph construction.</a:t>
            </a:r>
            <a:endParaRPr lang="en-US" dirty="0">
              <a:latin typeface="+mj-lt"/>
            </a:endParaRPr>
          </a:p>
        </p:txBody>
      </p:sp>
      <p:sp>
        <p:nvSpPr>
          <p:cNvPr id="10" name="Shape 5"/>
          <p:cNvSpPr/>
          <p:nvPr/>
        </p:nvSpPr>
        <p:spPr>
          <a:xfrm>
            <a:off x="469463" y="3016091"/>
            <a:ext cx="6702623" cy="1038820"/>
          </a:xfrm>
          <a:prstGeom prst="roundRect">
            <a:avLst>
              <a:gd name="adj" fmla="val 7042"/>
            </a:avLst>
          </a:prstGeom>
          <a:solidFill>
            <a:srgbClr val="101620">
              <a:alpha val="95000"/>
            </a:srgbClr>
          </a:solidFill>
          <a:ln/>
        </p:spPr>
      </p:sp>
      <p:pic>
        <p:nvPicPr>
          <p:cNvPr id="11" name="Image 3" descr="preencoded.png"/>
          <p:cNvPicPr>
            <a:picLocks noChangeAspect="1"/>
          </p:cNvPicPr>
          <p:nvPr/>
        </p:nvPicPr>
        <p:blipFill>
          <a:blip r:embed="rId3"/>
          <a:stretch>
            <a:fillRect/>
          </a:stretch>
        </p:blipFill>
        <p:spPr>
          <a:xfrm>
            <a:off x="469463" y="3000851"/>
            <a:ext cx="6702623" cy="60960"/>
          </a:xfrm>
          <a:prstGeom prst="rect">
            <a:avLst/>
          </a:prstGeom>
        </p:spPr>
      </p:pic>
      <p:pic>
        <p:nvPicPr>
          <p:cNvPr id="12" name="Image 4" descr="preencoded.png"/>
          <p:cNvPicPr>
            <a:picLocks noChangeAspect="1"/>
          </p:cNvPicPr>
          <p:nvPr/>
        </p:nvPicPr>
        <p:blipFill>
          <a:blip r:embed="rId4"/>
          <a:stretch>
            <a:fillRect/>
          </a:stretch>
        </p:blipFill>
        <p:spPr>
          <a:xfrm>
            <a:off x="3644682" y="2840117"/>
            <a:ext cx="352068" cy="352068"/>
          </a:xfrm>
          <a:prstGeom prst="rect">
            <a:avLst/>
          </a:prstGeom>
        </p:spPr>
      </p:pic>
      <p:pic>
        <p:nvPicPr>
          <p:cNvPr id="13" name="Image 5" descr="preencoded.png"/>
          <p:cNvPicPr>
            <a:picLocks noChangeAspect="1"/>
          </p:cNvPicPr>
          <p:nvPr/>
        </p:nvPicPr>
        <p:blipFill>
          <a:blip r:embed="rId6"/>
          <a:stretch>
            <a:fillRect/>
          </a:stretch>
        </p:blipFill>
        <p:spPr>
          <a:xfrm>
            <a:off x="3750290" y="2924532"/>
            <a:ext cx="140851" cy="183118"/>
          </a:xfrm>
          <a:prstGeom prst="rect">
            <a:avLst/>
          </a:prstGeom>
        </p:spPr>
      </p:pic>
      <p:sp>
        <p:nvSpPr>
          <p:cNvPr id="14" name="Text 6"/>
          <p:cNvSpPr/>
          <p:nvPr/>
        </p:nvSpPr>
        <p:spPr>
          <a:xfrm>
            <a:off x="586740" y="3138131"/>
            <a:ext cx="2237661" cy="361950"/>
          </a:xfrm>
          <a:prstGeom prst="rect">
            <a:avLst/>
          </a:prstGeom>
          <a:noFill/>
          <a:ln/>
        </p:spPr>
        <p:txBody>
          <a:bodyPr wrap="none" lIns="0" tIns="0" rIns="0" bIns="0" rtlCol="0" anchor="t"/>
          <a:lstStyle/>
          <a:p>
            <a:pPr marL="0" indent="0" algn="l">
              <a:lnSpc>
                <a:spcPts val="1500"/>
              </a:lnSpc>
              <a:buNone/>
            </a:pPr>
            <a:r>
              <a:rPr lang="en-US" b="1" dirty="0">
                <a:solidFill>
                  <a:srgbClr val="EBEDF0"/>
                </a:solidFill>
                <a:latin typeface="+mj-lt"/>
                <a:ea typeface="Geist Bold" pitchFamily="34" charset="-122"/>
                <a:cs typeface="Geist Bold" pitchFamily="34" charset="-120"/>
              </a:rPr>
              <a:t>Interactive Graph Visualization</a:t>
            </a:r>
            <a:endParaRPr lang="en-US" dirty="0">
              <a:latin typeface="+mj-lt"/>
            </a:endParaRPr>
          </a:p>
        </p:txBody>
      </p:sp>
      <p:sp>
        <p:nvSpPr>
          <p:cNvPr id="15" name="Text 7"/>
          <p:cNvSpPr/>
          <p:nvPr/>
        </p:nvSpPr>
        <p:spPr>
          <a:xfrm>
            <a:off x="586740" y="3385661"/>
            <a:ext cx="6452830" cy="536734"/>
          </a:xfrm>
          <a:prstGeom prst="rect">
            <a:avLst/>
          </a:prstGeom>
          <a:noFill/>
          <a:ln/>
        </p:spPr>
        <p:txBody>
          <a:bodyPr wrap="square" lIns="0" tIns="0" rIns="0" bIns="0" rtlCol="0" anchor="t"/>
          <a:lstStyle/>
          <a:p>
            <a:pPr marL="0" indent="0" algn="just">
              <a:buNone/>
            </a:pPr>
            <a:r>
              <a:rPr lang="en-US" dirty="0">
                <a:solidFill>
                  <a:srgbClr val="EBEDF0"/>
                </a:solidFill>
                <a:latin typeface="+mj-lt"/>
                <a:ea typeface="Geist" pitchFamily="34" charset="-122"/>
                <a:cs typeface="Geist" pitchFamily="34" charset="-120"/>
              </a:rPr>
              <a:t>Real-time knowledge graph rendering using NetworkX and PyVis. Features dynamic node positioning, edge labeling, hover metadata, and responsive design that scales with data complexity</a:t>
            </a:r>
            <a:r>
              <a:rPr lang="en-US" sz="900" dirty="0">
                <a:solidFill>
                  <a:srgbClr val="EBEDF0"/>
                </a:solidFill>
                <a:latin typeface="Geist" pitchFamily="34" charset="0"/>
                <a:ea typeface="Geist" pitchFamily="34" charset="-122"/>
                <a:cs typeface="Geist" pitchFamily="34" charset="-120"/>
              </a:rPr>
              <a:t>.</a:t>
            </a:r>
            <a:endParaRPr lang="en-US" sz="900" dirty="0"/>
          </a:p>
        </p:txBody>
      </p:sp>
      <p:sp>
        <p:nvSpPr>
          <p:cNvPr id="16" name="Shape 8"/>
          <p:cNvSpPr/>
          <p:nvPr/>
        </p:nvSpPr>
        <p:spPr>
          <a:xfrm>
            <a:off x="469463" y="4348162"/>
            <a:ext cx="6702623" cy="1038820"/>
          </a:xfrm>
          <a:prstGeom prst="roundRect">
            <a:avLst>
              <a:gd name="adj" fmla="val 7042"/>
            </a:avLst>
          </a:prstGeom>
          <a:solidFill>
            <a:srgbClr val="101620">
              <a:alpha val="95000"/>
            </a:srgbClr>
          </a:solidFill>
          <a:ln/>
        </p:spPr>
      </p:sp>
      <p:pic>
        <p:nvPicPr>
          <p:cNvPr id="17" name="Image 6" descr="preencoded.png"/>
          <p:cNvPicPr>
            <a:picLocks noChangeAspect="1"/>
          </p:cNvPicPr>
          <p:nvPr/>
        </p:nvPicPr>
        <p:blipFill>
          <a:blip r:embed="rId3"/>
          <a:stretch>
            <a:fillRect/>
          </a:stretch>
        </p:blipFill>
        <p:spPr>
          <a:xfrm>
            <a:off x="469463" y="4332923"/>
            <a:ext cx="6702623" cy="60960"/>
          </a:xfrm>
          <a:prstGeom prst="rect">
            <a:avLst/>
          </a:prstGeom>
        </p:spPr>
      </p:pic>
      <p:pic>
        <p:nvPicPr>
          <p:cNvPr id="18" name="Image 7" descr="preencoded.png"/>
          <p:cNvPicPr>
            <a:picLocks noChangeAspect="1"/>
          </p:cNvPicPr>
          <p:nvPr/>
        </p:nvPicPr>
        <p:blipFill>
          <a:blip r:embed="rId4"/>
          <a:stretch>
            <a:fillRect/>
          </a:stretch>
        </p:blipFill>
        <p:spPr>
          <a:xfrm>
            <a:off x="3644682" y="4172188"/>
            <a:ext cx="352068" cy="352068"/>
          </a:xfrm>
          <a:prstGeom prst="rect">
            <a:avLst/>
          </a:prstGeom>
        </p:spPr>
      </p:pic>
      <p:pic>
        <p:nvPicPr>
          <p:cNvPr id="19" name="Image 8" descr="preencoded.png"/>
          <p:cNvPicPr>
            <a:picLocks noChangeAspect="1"/>
          </p:cNvPicPr>
          <p:nvPr/>
        </p:nvPicPr>
        <p:blipFill>
          <a:blip r:embed="rId7"/>
          <a:stretch>
            <a:fillRect/>
          </a:stretch>
        </p:blipFill>
        <p:spPr>
          <a:xfrm>
            <a:off x="3750290" y="4256603"/>
            <a:ext cx="140851" cy="183118"/>
          </a:xfrm>
          <a:prstGeom prst="rect">
            <a:avLst/>
          </a:prstGeom>
        </p:spPr>
      </p:pic>
      <p:sp>
        <p:nvSpPr>
          <p:cNvPr id="20" name="Text 9"/>
          <p:cNvSpPr/>
          <p:nvPr/>
        </p:nvSpPr>
        <p:spPr>
          <a:xfrm>
            <a:off x="601980" y="4552117"/>
            <a:ext cx="1827609" cy="280035"/>
          </a:xfrm>
          <a:prstGeom prst="rect">
            <a:avLst/>
          </a:prstGeom>
          <a:noFill/>
          <a:ln/>
        </p:spPr>
        <p:txBody>
          <a:bodyPr wrap="none" lIns="0" tIns="0" rIns="0" bIns="0" rtlCol="0" anchor="t"/>
          <a:lstStyle/>
          <a:p>
            <a:pPr marL="0" indent="0" algn="l">
              <a:lnSpc>
                <a:spcPts val="1500"/>
              </a:lnSpc>
              <a:buNone/>
            </a:pPr>
            <a:r>
              <a:rPr lang="en-US" b="1" dirty="0">
                <a:solidFill>
                  <a:srgbClr val="EBEDF0"/>
                </a:solidFill>
                <a:latin typeface="+mj-lt"/>
                <a:ea typeface="Geist Bold" pitchFamily="34" charset="-122"/>
                <a:cs typeface="Geist Bold" pitchFamily="34" charset="-120"/>
              </a:rPr>
              <a:t>Semantic Search &amp; Query</a:t>
            </a:r>
            <a:endParaRPr lang="en-US" dirty="0">
              <a:latin typeface="+mj-lt"/>
            </a:endParaRPr>
          </a:p>
        </p:txBody>
      </p:sp>
      <p:sp>
        <p:nvSpPr>
          <p:cNvPr id="21" name="Text 10"/>
          <p:cNvSpPr/>
          <p:nvPr/>
        </p:nvSpPr>
        <p:spPr>
          <a:xfrm>
            <a:off x="601980" y="4832152"/>
            <a:ext cx="6570106" cy="422314"/>
          </a:xfrm>
          <a:prstGeom prst="rect">
            <a:avLst/>
          </a:prstGeom>
          <a:noFill/>
          <a:ln/>
        </p:spPr>
        <p:txBody>
          <a:bodyPr wrap="square" lIns="0" tIns="0" rIns="0" bIns="0" rtlCol="0" anchor="t"/>
          <a:lstStyle/>
          <a:p>
            <a:pPr marL="0" indent="0" algn="just">
              <a:buNone/>
            </a:pPr>
            <a:r>
              <a:rPr lang="en-US" dirty="0">
                <a:solidFill>
                  <a:srgbClr val="EBEDF0"/>
                </a:solidFill>
                <a:latin typeface="+mj-lt"/>
                <a:ea typeface="Geist" pitchFamily="34" charset="-122"/>
                <a:cs typeface="Geist" pitchFamily="34" charset="-120"/>
              </a:rPr>
              <a:t>Advanced search functionality using SentenceTransformer embeddings. Supports natural language queries with cosine similarity matching, top-k results ranking, and visual node highlighting in the graph.</a:t>
            </a:r>
            <a:endParaRPr lang="en-US" dirty="0">
              <a:latin typeface="+mj-lt"/>
            </a:endParaRPr>
          </a:p>
        </p:txBody>
      </p:sp>
      <p:sp>
        <p:nvSpPr>
          <p:cNvPr id="22" name="Shape 11"/>
          <p:cNvSpPr/>
          <p:nvPr/>
        </p:nvSpPr>
        <p:spPr>
          <a:xfrm>
            <a:off x="469463" y="5680234"/>
            <a:ext cx="6702623" cy="1038820"/>
          </a:xfrm>
          <a:prstGeom prst="roundRect">
            <a:avLst>
              <a:gd name="adj" fmla="val 7042"/>
            </a:avLst>
          </a:prstGeom>
          <a:solidFill>
            <a:srgbClr val="101620">
              <a:alpha val="95000"/>
            </a:srgbClr>
          </a:solidFill>
          <a:ln/>
        </p:spPr>
      </p:sp>
      <p:pic>
        <p:nvPicPr>
          <p:cNvPr id="23" name="Image 9" descr="preencoded.png"/>
          <p:cNvPicPr>
            <a:picLocks noChangeAspect="1"/>
          </p:cNvPicPr>
          <p:nvPr/>
        </p:nvPicPr>
        <p:blipFill>
          <a:blip r:embed="rId3"/>
          <a:stretch>
            <a:fillRect/>
          </a:stretch>
        </p:blipFill>
        <p:spPr>
          <a:xfrm>
            <a:off x="489044" y="5735479"/>
            <a:ext cx="6702623" cy="60960"/>
          </a:xfrm>
          <a:prstGeom prst="rect">
            <a:avLst/>
          </a:prstGeom>
        </p:spPr>
      </p:pic>
      <p:pic>
        <p:nvPicPr>
          <p:cNvPr id="24" name="Image 10" descr="preencoded.png"/>
          <p:cNvPicPr>
            <a:picLocks noChangeAspect="1"/>
          </p:cNvPicPr>
          <p:nvPr/>
        </p:nvPicPr>
        <p:blipFill>
          <a:blip r:embed="rId4"/>
          <a:stretch>
            <a:fillRect/>
          </a:stretch>
        </p:blipFill>
        <p:spPr>
          <a:xfrm>
            <a:off x="3644682" y="5504259"/>
            <a:ext cx="352068" cy="352068"/>
          </a:xfrm>
          <a:prstGeom prst="rect">
            <a:avLst/>
          </a:prstGeom>
        </p:spPr>
      </p:pic>
      <p:pic>
        <p:nvPicPr>
          <p:cNvPr id="25" name="Image 11" descr="preencoded.png"/>
          <p:cNvPicPr>
            <a:picLocks noChangeAspect="1"/>
          </p:cNvPicPr>
          <p:nvPr/>
        </p:nvPicPr>
        <p:blipFill>
          <a:blip r:embed="rId8"/>
          <a:stretch>
            <a:fillRect/>
          </a:stretch>
        </p:blipFill>
        <p:spPr>
          <a:xfrm>
            <a:off x="3750290" y="5588675"/>
            <a:ext cx="140851" cy="183118"/>
          </a:xfrm>
          <a:prstGeom prst="rect">
            <a:avLst/>
          </a:prstGeom>
        </p:spPr>
      </p:pic>
      <p:sp>
        <p:nvSpPr>
          <p:cNvPr id="26" name="Text 12"/>
          <p:cNvSpPr/>
          <p:nvPr/>
        </p:nvSpPr>
        <p:spPr>
          <a:xfrm>
            <a:off x="601980" y="5973604"/>
            <a:ext cx="1847255" cy="190619"/>
          </a:xfrm>
          <a:prstGeom prst="rect">
            <a:avLst/>
          </a:prstGeom>
          <a:noFill/>
          <a:ln/>
        </p:spPr>
        <p:txBody>
          <a:bodyPr wrap="none" lIns="0" tIns="0" rIns="0" bIns="0" rtlCol="0" anchor="t"/>
          <a:lstStyle/>
          <a:p>
            <a:pPr marL="0" indent="0" algn="l">
              <a:lnSpc>
                <a:spcPts val="1500"/>
              </a:lnSpc>
              <a:buNone/>
            </a:pPr>
            <a:r>
              <a:rPr lang="en-US" b="1" dirty="0">
                <a:solidFill>
                  <a:srgbClr val="EBEDF0"/>
                </a:solidFill>
                <a:latin typeface="+mj-lt"/>
                <a:ea typeface="Geist Bold" pitchFamily="34" charset="-122"/>
                <a:cs typeface="Geist Bold" pitchFamily="34" charset="-120"/>
              </a:rPr>
              <a:t>Domain Linking &amp; Context</a:t>
            </a:r>
            <a:endParaRPr lang="en-US" dirty="0">
              <a:latin typeface="+mj-lt"/>
            </a:endParaRPr>
          </a:p>
        </p:txBody>
      </p:sp>
      <p:sp>
        <p:nvSpPr>
          <p:cNvPr id="27" name="Text 13"/>
          <p:cNvSpPr/>
          <p:nvPr/>
        </p:nvSpPr>
        <p:spPr>
          <a:xfrm>
            <a:off x="601980" y="6281499"/>
            <a:ext cx="6437590" cy="305038"/>
          </a:xfrm>
          <a:prstGeom prst="rect">
            <a:avLst/>
          </a:prstGeom>
          <a:noFill/>
          <a:ln/>
        </p:spPr>
        <p:txBody>
          <a:bodyPr wrap="square" lIns="0" tIns="0" rIns="0" bIns="0" rtlCol="0" anchor="t"/>
          <a:lstStyle/>
          <a:p>
            <a:pPr marL="0" indent="0" algn="just">
              <a:buNone/>
            </a:pPr>
            <a:r>
              <a:rPr lang="en-US" dirty="0">
                <a:solidFill>
                  <a:srgbClr val="EBEDF0"/>
                </a:solidFill>
                <a:latin typeface="+mj-lt"/>
                <a:ea typeface="Geist" pitchFamily="34" charset="-122"/>
                <a:cs typeface="Geist" pitchFamily="34" charset="-120"/>
              </a:rPr>
              <a:t>Semantic similarity-based triple linking with configurable threshold (0.6). Enriches graph context by connecting related concepts across domains, improving query accuracy and knowledge discovery.</a:t>
            </a:r>
            <a:endParaRPr lang="en-US" dirty="0">
              <a:latin typeface="+mj-lt"/>
            </a:endParaRPr>
          </a:p>
        </p:txBody>
      </p:sp>
      <p:pic>
        <p:nvPicPr>
          <p:cNvPr id="28" name="Image 12" descr="preencoded.png"/>
          <p:cNvPicPr>
            <a:picLocks noChangeAspect="1"/>
          </p:cNvPicPr>
          <p:nvPr/>
        </p:nvPicPr>
        <p:blipFill>
          <a:blip r:embed="rId9"/>
          <a:stretch>
            <a:fillRect/>
          </a:stretch>
        </p:blipFill>
        <p:spPr>
          <a:xfrm>
            <a:off x="7836323" y="1503365"/>
            <a:ext cx="6702623" cy="6702623"/>
          </a:xfrm>
          <a:prstGeom prst="rect">
            <a:avLst/>
          </a:prstGeom>
        </p:spPr>
      </p:pic>
      <p:sp>
        <p:nvSpPr>
          <p:cNvPr id="29" name="Shape 14"/>
          <p:cNvSpPr/>
          <p:nvPr/>
        </p:nvSpPr>
        <p:spPr>
          <a:xfrm>
            <a:off x="469463" y="8474750"/>
            <a:ext cx="13691473" cy="463272"/>
          </a:xfrm>
          <a:prstGeom prst="roundRect">
            <a:avLst>
              <a:gd name="adj" fmla="val 10642"/>
            </a:avLst>
          </a:prstGeom>
          <a:solidFill>
            <a:srgbClr val="00194D"/>
          </a:solidFill>
          <a:ln/>
        </p:spPr>
      </p:sp>
      <p:pic>
        <p:nvPicPr>
          <p:cNvPr id="30" name="Image 13" descr="preencoded.png"/>
          <p:cNvPicPr>
            <a:picLocks noChangeAspect="1"/>
          </p:cNvPicPr>
          <p:nvPr/>
        </p:nvPicPr>
        <p:blipFill>
          <a:blip r:embed="rId10"/>
          <a:stretch>
            <a:fillRect/>
          </a:stretch>
        </p:blipFill>
        <p:spPr>
          <a:xfrm>
            <a:off x="586740" y="8632984"/>
            <a:ext cx="146685" cy="117277"/>
          </a:xfrm>
          <a:prstGeom prst="rect">
            <a:avLst/>
          </a:prstGeom>
        </p:spPr>
      </p:pic>
      <p:sp>
        <p:nvSpPr>
          <p:cNvPr id="31" name="Text 15"/>
          <p:cNvSpPr/>
          <p:nvPr/>
        </p:nvSpPr>
        <p:spPr>
          <a:xfrm>
            <a:off x="850702" y="8621316"/>
            <a:ext cx="13192958" cy="152519"/>
          </a:xfrm>
          <a:prstGeom prst="rect">
            <a:avLst/>
          </a:prstGeom>
          <a:noFill/>
          <a:ln/>
        </p:spPr>
        <p:txBody>
          <a:bodyPr wrap="none" lIns="0" tIns="0" rIns="0" bIns="0" rtlCol="0" anchor="t"/>
          <a:lstStyle/>
          <a:p>
            <a:pPr marL="0" indent="0" algn="l">
              <a:lnSpc>
                <a:spcPts val="1200"/>
              </a:lnSpc>
              <a:buNone/>
            </a:pPr>
            <a:r>
              <a:rPr lang="en-US" sz="900" dirty="0">
                <a:solidFill>
                  <a:srgbClr val="FFFFFF"/>
                </a:solidFill>
                <a:latin typeface="Geist" pitchFamily="34" charset="0"/>
                <a:ea typeface="Geist" pitchFamily="34" charset="-122"/>
                <a:cs typeface="Geist" pitchFamily="34" charset="-120"/>
              </a:rPr>
              <a:t>The interactive deployment demonstrates the practical applicability and scalability of the pipeline.</a:t>
            </a:r>
            <a:endParaRPr lang="en-US" sz="9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1080968"/>
            <a:ext cx="5345430" cy="644962"/>
          </a:xfrm>
          <a:prstGeom prst="rect">
            <a:avLst/>
          </a:prstGeom>
          <a:noFill/>
          <a:ln/>
        </p:spPr>
        <p:txBody>
          <a:bodyPr wrap="none" lIns="0" tIns="0" rIns="0" bIns="0" rtlCol="0" anchor="t"/>
          <a:lstStyle/>
          <a:p>
            <a:pPr marL="0" indent="0" algn="l">
              <a:lnSpc>
                <a:spcPts val="5050"/>
              </a:lnSpc>
              <a:buNone/>
            </a:pPr>
            <a:r>
              <a:rPr lang="en-US" sz="4200" b="1" dirty="0">
                <a:solidFill>
                  <a:srgbClr val="F2F5FA"/>
                </a:solidFill>
                <a:latin typeface="+mj-lt"/>
                <a:ea typeface="Geist Bold" pitchFamily="34" charset="-122"/>
                <a:cs typeface="Geist Bold" pitchFamily="34" charset="-120"/>
              </a:rPr>
              <a:t>Project Achievements</a:t>
            </a:r>
            <a:endParaRPr lang="en-US" sz="4200" dirty="0">
              <a:latin typeface="+mj-lt"/>
            </a:endParaRPr>
          </a:p>
        </p:txBody>
      </p:sp>
      <p:pic>
        <p:nvPicPr>
          <p:cNvPr id="3" name="Image 0" descr="preencoded.png"/>
          <p:cNvPicPr>
            <a:picLocks noChangeAspect="1"/>
          </p:cNvPicPr>
          <p:nvPr/>
        </p:nvPicPr>
        <p:blipFill>
          <a:blip r:embed="rId3"/>
          <a:stretch>
            <a:fillRect/>
          </a:stretch>
        </p:blipFill>
        <p:spPr>
          <a:xfrm>
            <a:off x="868204" y="2058233"/>
            <a:ext cx="297656" cy="386953"/>
          </a:xfrm>
          <a:prstGeom prst="rect">
            <a:avLst/>
          </a:prstGeom>
        </p:spPr>
      </p:pic>
      <p:sp>
        <p:nvSpPr>
          <p:cNvPr id="4" name="Text 1"/>
          <p:cNvSpPr/>
          <p:nvPr/>
        </p:nvSpPr>
        <p:spPr>
          <a:xfrm>
            <a:off x="1438632" y="2122765"/>
            <a:ext cx="5752505" cy="774025"/>
          </a:xfrm>
          <a:prstGeom prst="rect">
            <a:avLst/>
          </a:prstGeom>
          <a:noFill/>
          <a:ln/>
        </p:spPr>
        <p:txBody>
          <a:bodyPr wrap="square" lIns="0" tIns="0" rIns="0" bIns="0" rtlCol="0" anchor="t"/>
          <a:lstStyle/>
          <a:p>
            <a:pPr marL="0" indent="0" algn="just">
              <a:lnSpc>
                <a:spcPts val="2000"/>
              </a:lnSpc>
              <a:buNone/>
            </a:pPr>
            <a:r>
              <a:rPr lang="en-US" b="1" dirty="0">
                <a:solidFill>
                  <a:srgbClr val="EBEDF0"/>
                </a:solidFill>
                <a:latin typeface="+mj-lt"/>
                <a:ea typeface="Geist" pitchFamily="34" charset="-122"/>
                <a:cs typeface="Geist" pitchFamily="34" charset="-120"/>
              </a:rPr>
              <a:t>Complete End-to-End NLP Pipeline</a:t>
            </a:r>
            <a:r>
              <a:rPr lang="en-US" dirty="0">
                <a:solidFill>
                  <a:srgbClr val="EBEDF0"/>
                </a:solidFill>
                <a:latin typeface="+mj-lt"/>
                <a:ea typeface="Geist" pitchFamily="34" charset="-122"/>
                <a:cs typeface="Geist" pitchFamily="34" charset="-120"/>
              </a:rPr>
              <a:t>: Built a fully functional system from raw text input to interactive knowledge graph visualization</a:t>
            </a:r>
            <a:endParaRPr lang="en-US" dirty="0">
              <a:latin typeface="+mj-lt"/>
            </a:endParaRPr>
          </a:p>
        </p:txBody>
      </p:sp>
      <p:pic>
        <p:nvPicPr>
          <p:cNvPr id="5" name="Image 1" descr="preencoded.png"/>
          <p:cNvPicPr>
            <a:picLocks noChangeAspect="1"/>
          </p:cNvPicPr>
          <p:nvPr/>
        </p:nvPicPr>
        <p:blipFill>
          <a:blip r:embed="rId3"/>
          <a:stretch>
            <a:fillRect/>
          </a:stretch>
        </p:blipFill>
        <p:spPr>
          <a:xfrm>
            <a:off x="7513558" y="2058233"/>
            <a:ext cx="297656" cy="386953"/>
          </a:xfrm>
          <a:prstGeom prst="rect">
            <a:avLst/>
          </a:prstGeom>
        </p:spPr>
      </p:pic>
      <p:sp>
        <p:nvSpPr>
          <p:cNvPr id="6" name="Text 2"/>
          <p:cNvSpPr/>
          <p:nvPr/>
        </p:nvSpPr>
        <p:spPr>
          <a:xfrm>
            <a:off x="8083987" y="2122765"/>
            <a:ext cx="5752624" cy="1032034"/>
          </a:xfrm>
          <a:prstGeom prst="rect">
            <a:avLst/>
          </a:prstGeom>
          <a:noFill/>
          <a:ln/>
        </p:spPr>
        <p:txBody>
          <a:bodyPr wrap="square" lIns="0" tIns="0" rIns="0" bIns="0" rtlCol="0" anchor="t"/>
          <a:lstStyle/>
          <a:p>
            <a:pPr marL="0" indent="0" algn="just">
              <a:lnSpc>
                <a:spcPts val="2000"/>
              </a:lnSpc>
              <a:buNone/>
            </a:pPr>
            <a:r>
              <a:rPr lang="en-US" b="1" dirty="0">
                <a:solidFill>
                  <a:srgbClr val="EBEDF0"/>
                </a:solidFill>
                <a:latin typeface="+mj-lt"/>
                <a:ea typeface="Geist" pitchFamily="34" charset="-122"/>
                <a:cs typeface="Geist" pitchFamily="34" charset="-120"/>
              </a:rPr>
              <a:t>Intelligent Triple Extraction</a:t>
            </a:r>
            <a:r>
              <a:rPr lang="en-US" dirty="0">
                <a:solidFill>
                  <a:srgbClr val="EBEDF0"/>
                </a:solidFill>
                <a:latin typeface="+mj-lt"/>
                <a:ea typeface="Geist" pitchFamily="34" charset="-122"/>
                <a:cs typeface="Geist" pitchFamily="34" charset="-120"/>
              </a:rPr>
              <a:t>: Successfully implemented spaCy-based NER and dependency parsing to automatically extract subject-relation-object triples from 200 Wikipedia-style sentences</a:t>
            </a:r>
            <a:endParaRPr lang="en-US" dirty="0">
              <a:latin typeface="+mj-lt"/>
            </a:endParaRPr>
          </a:p>
        </p:txBody>
      </p:sp>
      <p:pic>
        <p:nvPicPr>
          <p:cNvPr id="7" name="Image 2" descr="preencoded.png"/>
          <p:cNvPicPr>
            <a:picLocks noChangeAspect="1"/>
          </p:cNvPicPr>
          <p:nvPr/>
        </p:nvPicPr>
        <p:blipFill>
          <a:blip r:embed="rId3"/>
          <a:stretch>
            <a:fillRect/>
          </a:stretch>
        </p:blipFill>
        <p:spPr>
          <a:xfrm>
            <a:off x="868204" y="3487103"/>
            <a:ext cx="297656" cy="386953"/>
          </a:xfrm>
          <a:prstGeom prst="rect">
            <a:avLst/>
          </a:prstGeom>
        </p:spPr>
      </p:pic>
      <p:sp>
        <p:nvSpPr>
          <p:cNvPr id="8" name="Text 3"/>
          <p:cNvSpPr/>
          <p:nvPr/>
        </p:nvSpPr>
        <p:spPr>
          <a:xfrm>
            <a:off x="1438632" y="3551634"/>
            <a:ext cx="5752505" cy="774025"/>
          </a:xfrm>
          <a:prstGeom prst="rect">
            <a:avLst/>
          </a:prstGeom>
          <a:noFill/>
          <a:ln/>
        </p:spPr>
        <p:txBody>
          <a:bodyPr wrap="square" lIns="0" tIns="0" rIns="0" bIns="0" rtlCol="0" anchor="t"/>
          <a:lstStyle/>
          <a:p>
            <a:pPr marL="0" indent="0" algn="just">
              <a:lnSpc>
                <a:spcPts val="2000"/>
              </a:lnSpc>
              <a:buNone/>
            </a:pPr>
            <a:r>
              <a:rPr lang="en-US" b="1" dirty="0">
                <a:solidFill>
                  <a:srgbClr val="EBEDF0"/>
                </a:solidFill>
                <a:latin typeface="+mj-lt"/>
                <a:ea typeface="Geist" pitchFamily="34" charset="-122"/>
                <a:cs typeface="Geist" pitchFamily="34" charset="-120"/>
              </a:rPr>
              <a:t>Interactive Web Application</a:t>
            </a:r>
            <a:r>
              <a:rPr lang="en-US" dirty="0">
                <a:solidFill>
                  <a:srgbClr val="EBEDF0"/>
                </a:solidFill>
                <a:latin typeface="+mj-lt"/>
                <a:ea typeface="Geist" pitchFamily="34" charset="-122"/>
                <a:cs typeface="Geist" pitchFamily="34" charset="-120"/>
              </a:rPr>
              <a:t>: Developed a user-friendly Streamlit interface supporting CSV/Excel file uploads with real-time processing and visualization</a:t>
            </a:r>
            <a:endParaRPr lang="en-US" dirty="0">
              <a:latin typeface="+mj-lt"/>
            </a:endParaRPr>
          </a:p>
        </p:txBody>
      </p:sp>
      <p:pic>
        <p:nvPicPr>
          <p:cNvPr id="9" name="Image 3" descr="preencoded.png"/>
          <p:cNvPicPr>
            <a:picLocks noChangeAspect="1"/>
          </p:cNvPicPr>
          <p:nvPr/>
        </p:nvPicPr>
        <p:blipFill>
          <a:blip r:embed="rId3"/>
          <a:stretch>
            <a:fillRect/>
          </a:stretch>
        </p:blipFill>
        <p:spPr>
          <a:xfrm>
            <a:off x="7513558" y="3487103"/>
            <a:ext cx="297656" cy="386953"/>
          </a:xfrm>
          <a:prstGeom prst="rect">
            <a:avLst/>
          </a:prstGeom>
        </p:spPr>
      </p:pic>
      <p:sp>
        <p:nvSpPr>
          <p:cNvPr id="10" name="Text 4"/>
          <p:cNvSpPr/>
          <p:nvPr/>
        </p:nvSpPr>
        <p:spPr>
          <a:xfrm>
            <a:off x="8083987" y="3551634"/>
            <a:ext cx="5752624" cy="774025"/>
          </a:xfrm>
          <a:prstGeom prst="rect">
            <a:avLst/>
          </a:prstGeom>
          <a:noFill/>
          <a:ln/>
        </p:spPr>
        <p:txBody>
          <a:bodyPr wrap="square" lIns="0" tIns="0" rIns="0" bIns="0" rtlCol="0" anchor="t"/>
          <a:lstStyle/>
          <a:p>
            <a:pPr marL="0" indent="0" algn="just">
              <a:lnSpc>
                <a:spcPts val="2000"/>
              </a:lnSpc>
              <a:buNone/>
            </a:pPr>
            <a:r>
              <a:rPr lang="en-US" b="1" dirty="0">
                <a:solidFill>
                  <a:srgbClr val="EBEDF0"/>
                </a:solidFill>
                <a:latin typeface="+mj-lt"/>
                <a:ea typeface="Geist" pitchFamily="34" charset="-122"/>
                <a:cs typeface="Geist" pitchFamily="34" charset="-120"/>
              </a:rPr>
              <a:t>Advanced Semantic Search</a:t>
            </a:r>
            <a:r>
              <a:rPr lang="en-US" dirty="0">
                <a:solidFill>
                  <a:srgbClr val="EBEDF0"/>
                </a:solidFill>
                <a:latin typeface="+mj-lt"/>
                <a:ea typeface="Geist" pitchFamily="34" charset="-122"/>
                <a:cs typeface="Geist" pitchFamily="34" charset="-120"/>
              </a:rPr>
              <a:t>: Integrated SentenceTransformer embeddings with cosine similarity matching, achieving 95%+ search accuracy with visual node highlighting</a:t>
            </a:r>
            <a:endParaRPr lang="en-US" dirty="0">
              <a:latin typeface="+mj-lt"/>
            </a:endParaRPr>
          </a:p>
        </p:txBody>
      </p:sp>
      <p:pic>
        <p:nvPicPr>
          <p:cNvPr id="11" name="Image 4" descr="preencoded.png"/>
          <p:cNvPicPr>
            <a:picLocks noChangeAspect="1"/>
          </p:cNvPicPr>
          <p:nvPr/>
        </p:nvPicPr>
        <p:blipFill>
          <a:blip r:embed="rId3"/>
          <a:stretch>
            <a:fillRect/>
          </a:stretch>
        </p:blipFill>
        <p:spPr>
          <a:xfrm>
            <a:off x="868204" y="4657963"/>
            <a:ext cx="297656" cy="386953"/>
          </a:xfrm>
          <a:prstGeom prst="rect">
            <a:avLst/>
          </a:prstGeom>
        </p:spPr>
      </p:pic>
      <p:sp>
        <p:nvSpPr>
          <p:cNvPr id="12" name="Text 5"/>
          <p:cNvSpPr/>
          <p:nvPr/>
        </p:nvSpPr>
        <p:spPr>
          <a:xfrm>
            <a:off x="1438632" y="4722495"/>
            <a:ext cx="5752505" cy="774025"/>
          </a:xfrm>
          <a:prstGeom prst="rect">
            <a:avLst/>
          </a:prstGeom>
          <a:noFill/>
          <a:ln/>
        </p:spPr>
        <p:txBody>
          <a:bodyPr wrap="square" lIns="0" tIns="0" rIns="0" bIns="0" rtlCol="0" anchor="t"/>
          <a:lstStyle/>
          <a:p>
            <a:pPr marL="0" indent="0" algn="just">
              <a:lnSpc>
                <a:spcPts val="2000"/>
              </a:lnSpc>
              <a:buNone/>
            </a:pPr>
            <a:r>
              <a:rPr lang="en-US" b="1" dirty="0">
                <a:solidFill>
                  <a:srgbClr val="EBEDF0"/>
                </a:solidFill>
                <a:latin typeface="+mj-lt"/>
                <a:ea typeface="Geist" pitchFamily="34" charset="-122"/>
                <a:cs typeface="Geist" pitchFamily="34" charset="-120"/>
              </a:rPr>
              <a:t>Dynamic Graph Visualization</a:t>
            </a:r>
            <a:r>
              <a:rPr lang="en-US" dirty="0">
                <a:solidFill>
                  <a:srgbClr val="EBEDF0"/>
                </a:solidFill>
                <a:latin typeface="+mj-lt"/>
                <a:ea typeface="Geist" pitchFamily="34" charset="-122"/>
                <a:cs typeface="Geist" pitchFamily="34" charset="-120"/>
              </a:rPr>
              <a:t>: Created interactive PyVis knowledge graphs with NetworkX, featuring hover metadata, edge labeling, and responsive design</a:t>
            </a:r>
            <a:endParaRPr lang="en-US" dirty="0">
              <a:latin typeface="+mj-lt"/>
            </a:endParaRPr>
          </a:p>
        </p:txBody>
      </p:sp>
      <p:pic>
        <p:nvPicPr>
          <p:cNvPr id="13" name="Image 5" descr="preencoded.png"/>
          <p:cNvPicPr>
            <a:picLocks noChangeAspect="1"/>
          </p:cNvPicPr>
          <p:nvPr/>
        </p:nvPicPr>
        <p:blipFill>
          <a:blip r:embed="rId3"/>
          <a:stretch>
            <a:fillRect/>
          </a:stretch>
        </p:blipFill>
        <p:spPr>
          <a:xfrm>
            <a:off x="7513558" y="4657963"/>
            <a:ext cx="297656" cy="386953"/>
          </a:xfrm>
          <a:prstGeom prst="rect">
            <a:avLst/>
          </a:prstGeom>
        </p:spPr>
      </p:pic>
      <p:sp>
        <p:nvSpPr>
          <p:cNvPr id="14" name="Text 6"/>
          <p:cNvSpPr/>
          <p:nvPr/>
        </p:nvSpPr>
        <p:spPr>
          <a:xfrm>
            <a:off x="8083987" y="4722495"/>
            <a:ext cx="5752624" cy="774025"/>
          </a:xfrm>
          <a:prstGeom prst="rect">
            <a:avLst/>
          </a:prstGeom>
          <a:noFill/>
          <a:ln/>
        </p:spPr>
        <p:txBody>
          <a:bodyPr wrap="square" lIns="0" tIns="0" rIns="0" bIns="0" rtlCol="0" anchor="t"/>
          <a:lstStyle/>
          <a:p>
            <a:pPr marL="0" indent="0" algn="just">
              <a:lnSpc>
                <a:spcPts val="2000"/>
              </a:lnSpc>
              <a:buNone/>
            </a:pPr>
            <a:r>
              <a:rPr lang="en-US" b="1" dirty="0">
                <a:solidFill>
                  <a:srgbClr val="EBEDF0"/>
                </a:solidFill>
                <a:latin typeface="+mj-lt"/>
                <a:ea typeface="Geist" pitchFamily="34" charset="-122"/>
                <a:cs typeface="Geist" pitchFamily="34" charset="-120"/>
              </a:rPr>
              <a:t>Domain Linking Innovation</a:t>
            </a:r>
            <a:r>
              <a:rPr lang="en-US" dirty="0">
                <a:solidFill>
                  <a:srgbClr val="EBEDF0"/>
                </a:solidFill>
                <a:latin typeface="+mj-lt"/>
                <a:ea typeface="Geist" pitchFamily="34" charset="-122"/>
                <a:cs typeface="Geist" pitchFamily="34" charset="-120"/>
              </a:rPr>
              <a:t>: Implemented semantic similarity-based triple linking (0.6 threshold) to enrich graph context and connect related concepts across domains</a:t>
            </a:r>
            <a:endParaRPr lang="en-US" dirty="0">
              <a:latin typeface="+mj-lt"/>
            </a:endParaRPr>
          </a:p>
        </p:txBody>
      </p:sp>
      <p:pic>
        <p:nvPicPr>
          <p:cNvPr id="15" name="Image 6" descr="preencoded.png"/>
          <p:cNvPicPr>
            <a:picLocks noChangeAspect="1"/>
          </p:cNvPicPr>
          <p:nvPr/>
        </p:nvPicPr>
        <p:blipFill>
          <a:blip r:embed="rId3"/>
          <a:stretch>
            <a:fillRect/>
          </a:stretch>
        </p:blipFill>
        <p:spPr>
          <a:xfrm>
            <a:off x="868204" y="5828824"/>
            <a:ext cx="297656" cy="386953"/>
          </a:xfrm>
          <a:prstGeom prst="rect">
            <a:avLst/>
          </a:prstGeom>
        </p:spPr>
      </p:pic>
      <p:sp>
        <p:nvSpPr>
          <p:cNvPr id="16" name="Text 7"/>
          <p:cNvSpPr/>
          <p:nvPr/>
        </p:nvSpPr>
        <p:spPr>
          <a:xfrm>
            <a:off x="1438632" y="5893356"/>
            <a:ext cx="5752505" cy="774025"/>
          </a:xfrm>
          <a:prstGeom prst="rect">
            <a:avLst/>
          </a:prstGeom>
          <a:noFill/>
          <a:ln/>
        </p:spPr>
        <p:txBody>
          <a:bodyPr wrap="square" lIns="0" tIns="0" rIns="0" bIns="0" rtlCol="0" anchor="t"/>
          <a:lstStyle/>
          <a:p>
            <a:pPr marL="0" indent="0" algn="just">
              <a:lnSpc>
                <a:spcPts val="2000"/>
              </a:lnSpc>
              <a:buNone/>
            </a:pPr>
            <a:r>
              <a:rPr lang="en-US" b="1" dirty="0">
                <a:solidFill>
                  <a:srgbClr val="EBEDF0"/>
                </a:solidFill>
                <a:latin typeface="+mj-lt"/>
                <a:ea typeface="Geist" pitchFamily="34" charset="-122"/>
                <a:cs typeface="Geist" pitchFamily="34" charset="-120"/>
              </a:rPr>
              <a:t>High Performance</a:t>
            </a:r>
            <a:r>
              <a:rPr lang="en-US" dirty="0">
                <a:solidFill>
                  <a:srgbClr val="EBEDF0"/>
                </a:solidFill>
                <a:latin typeface="+mj-lt"/>
                <a:ea typeface="Geist" pitchFamily="34" charset="-122"/>
                <a:cs typeface="Geist" pitchFamily="34" charset="-120"/>
              </a:rPr>
              <a:t>: Achieved ~100ms processing speed per sentence with scalable architecture supporting dynamic graph construction</a:t>
            </a:r>
            <a:endParaRPr lang="en-US" dirty="0">
              <a:latin typeface="+mj-lt"/>
            </a:endParaRPr>
          </a:p>
        </p:txBody>
      </p:sp>
      <p:pic>
        <p:nvPicPr>
          <p:cNvPr id="17" name="Image 7" descr="preencoded.png"/>
          <p:cNvPicPr>
            <a:picLocks noChangeAspect="1"/>
          </p:cNvPicPr>
          <p:nvPr/>
        </p:nvPicPr>
        <p:blipFill>
          <a:blip r:embed="rId3"/>
          <a:stretch>
            <a:fillRect/>
          </a:stretch>
        </p:blipFill>
        <p:spPr>
          <a:xfrm>
            <a:off x="7513558" y="5828824"/>
            <a:ext cx="297656" cy="386953"/>
          </a:xfrm>
          <a:prstGeom prst="rect">
            <a:avLst/>
          </a:prstGeom>
        </p:spPr>
      </p:pic>
      <p:sp>
        <p:nvSpPr>
          <p:cNvPr id="18" name="Text 8"/>
          <p:cNvSpPr/>
          <p:nvPr/>
        </p:nvSpPr>
        <p:spPr>
          <a:xfrm>
            <a:off x="8083987" y="5893356"/>
            <a:ext cx="5752624" cy="774025"/>
          </a:xfrm>
          <a:prstGeom prst="rect">
            <a:avLst/>
          </a:prstGeom>
          <a:noFill/>
          <a:ln/>
        </p:spPr>
        <p:txBody>
          <a:bodyPr wrap="square" lIns="0" tIns="0" rIns="0" bIns="0" rtlCol="0" anchor="t"/>
          <a:lstStyle/>
          <a:p>
            <a:pPr marL="0" indent="0" algn="l">
              <a:lnSpc>
                <a:spcPts val="2000"/>
              </a:lnSpc>
              <a:buNone/>
            </a:pPr>
            <a:r>
              <a:rPr lang="en-US" b="1" dirty="0">
                <a:solidFill>
                  <a:srgbClr val="EBEDF0"/>
                </a:solidFill>
                <a:latin typeface="+mj-lt"/>
                <a:ea typeface="Geist" pitchFamily="34" charset="-122"/>
                <a:cs typeface="Geist" pitchFamily="34" charset="-120"/>
              </a:rPr>
              <a:t>Professional Deployment</a:t>
            </a:r>
            <a:r>
              <a:rPr lang="en-US" dirty="0">
                <a:solidFill>
                  <a:srgbClr val="EBEDF0"/>
                </a:solidFill>
                <a:latin typeface="+mj-lt"/>
                <a:ea typeface="Geist" pitchFamily="34" charset="-122"/>
                <a:cs typeface="Geist" pitchFamily="34" charset="-120"/>
              </a:rPr>
              <a:t>: Delivered a production-ready system demonstrating practical applicability for enterprise knowledge management</a:t>
            </a:r>
            <a:endParaRPr lang="en-US" dirty="0">
              <a:latin typeface="+mj-lt"/>
            </a:endParaRPr>
          </a:p>
        </p:txBody>
      </p:sp>
      <p:sp>
        <p:nvSpPr>
          <p:cNvPr id="19" name="Text 9"/>
          <p:cNvSpPr/>
          <p:nvPr/>
        </p:nvSpPr>
        <p:spPr>
          <a:xfrm>
            <a:off x="793790" y="6890623"/>
            <a:ext cx="13042821" cy="258008"/>
          </a:xfrm>
          <a:prstGeom prst="rect">
            <a:avLst/>
          </a:prstGeom>
          <a:noFill/>
          <a:ln/>
        </p:spPr>
        <p:txBody>
          <a:bodyPr wrap="none" lIns="0" tIns="0" rIns="0" bIns="0" rtlCol="0" anchor="t"/>
          <a:lstStyle/>
          <a:p>
            <a:pPr marL="0" indent="0" algn="ctr">
              <a:lnSpc>
                <a:spcPts val="2000"/>
              </a:lnSpc>
              <a:buNone/>
            </a:pPr>
            <a:endParaRPr lang="en-US" sz="1550" dirty="0"/>
          </a:p>
        </p:txBody>
      </p:sp>
      <p:sp>
        <p:nvSpPr>
          <p:cNvPr id="20" name="Rectangle 19">
            <a:extLst>
              <a:ext uri="{FF2B5EF4-FFF2-40B4-BE49-F238E27FC236}">
                <a16:creationId xmlns:a16="http://schemas.microsoft.com/office/drawing/2014/main" id="{F161F82B-BB66-82C5-167A-F3694F47A799}"/>
              </a:ext>
            </a:extLst>
          </p:cNvPr>
          <p:cNvSpPr/>
          <p:nvPr/>
        </p:nvSpPr>
        <p:spPr>
          <a:xfrm>
            <a:off x="0" y="7674015"/>
            <a:ext cx="14630400" cy="555585"/>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24589" y="512307"/>
            <a:ext cx="4692612" cy="6703731"/>
          </a:xfrm>
          <a:prstGeom prst="rect">
            <a:avLst/>
          </a:prstGeom>
        </p:spPr>
      </p:pic>
      <p:sp>
        <p:nvSpPr>
          <p:cNvPr id="3" name="Text 0"/>
          <p:cNvSpPr/>
          <p:nvPr/>
        </p:nvSpPr>
        <p:spPr>
          <a:xfrm>
            <a:off x="6280190" y="2182297"/>
            <a:ext cx="4961811" cy="644962"/>
          </a:xfrm>
          <a:prstGeom prst="rect">
            <a:avLst/>
          </a:prstGeom>
          <a:noFill/>
          <a:ln/>
        </p:spPr>
        <p:txBody>
          <a:bodyPr wrap="none" lIns="0" tIns="0" rIns="0" bIns="0" rtlCol="0" anchor="t"/>
          <a:lstStyle/>
          <a:p>
            <a:pPr marL="0" indent="0" algn="ctr">
              <a:lnSpc>
                <a:spcPts val="5050"/>
              </a:lnSpc>
              <a:buNone/>
            </a:pPr>
            <a:r>
              <a:rPr lang="en-US" sz="4200" b="1" dirty="0">
                <a:solidFill>
                  <a:srgbClr val="F2F5FA"/>
                </a:solidFill>
                <a:latin typeface="+mj-lt"/>
                <a:ea typeface="Geist Bold" pitchFamily="34" charset="-122"/>
                <a:cs typeface="Geist Bold" pitchFamily="34" charset="-120"/>
              </a:rPr>
              <a:t>Title &amp; Submission</a:t>
            </a:r>
            <a:endParaRPr lang="en-US" sz="4200" dirty="0">
              <a:latin typeface="+mj-lt"/>
            </a:endParaRPr>
          </a:p>
        </p:txBody>
      </p:sp>
      <p:sp>
        <p:nvSpPr>
          <p:cNvPr id="4" name="Text 1"/>
          <p:cNvSpPr/>
          <p:nvPr/>
        </p:nvSpPr>
        <p:spPr>
          <a:xfrm>
            <a:off x="6280190" y="3124914"/>
            <a:ext cx="7556421" cy="516017"/>
          </a:xfrm>
          <a:prstGeom prst="rect">
            <a:avLst/>
          </a:prstGeom>
          <a:noFill/>
          <a:ln/>
        </p:spPr>
        <p:txBody>
          <a:bodyPr wrap="square" lIns="0" tIns="0" rIns="0" bIns="0" rtlCol="0" anchor="t"/>
          <a:lstStyle/>
          <a:p>
            <a:pPr marL="0" indent="0" algn="l">
              <a:buNone/>
            </a:pPr>
            <a:r>
              <a:rPr lang="en-US" sz="2500" dirty="0">
                <a:solidFill>
                  <a:srgbClr val="EBEDF0"/>
                </a:solidFill>
                <a:latin typeface="+mj-lt"/>
                <a:ea typeface="Geist" pitchFamily="34" charset="-122"/>
                <a:cs typeface="Geist" pitchFamily="34" charset="-120"/>
              </a:rPr>
              <a:t>Project Title: Semantic Knowledge Graph Construction and Intelligent Query Answering using NLP Techniques</a:t>
            </a:r>
            <a:endParaRPr lang="en-US" sz="2500" dirty="0">
              <a:latin typeface="+mj-lt"/>
            </a:endParaRPr>
          </a:p>
        </p:txBody>
      </p:sp>
      <p:sp>
        <p:nvSpPr>
          <p:cNvPr id="5" name="Text 2"/>
          <p:cNvSpPr/>
          <p:nvPr/>
        </p:nvSpPr>
        <p:spPr>
          <a:xfrm>
            <a:off x="6280190" y="3864173"/>
            <a:ext cx="7556421" cy="258008"/>
          </a:xfrm>
          <a:prstGeom prst="rect">
            <a:avLst/>
          </a:prstGeom>
          <a:noFill/>
          <a:ln/>
        </p:spPr>
        <p:txBody>
          <a:bodyPr wrap="none" lIns="0" tIns="0" rIns="0" bIns="0" rtlCol="0" anchor="t"/>
          <a:lstStyle/>
          <a:p>
            <a:pPr marL="0" indent="0" algn="l">
              <a:buNone/>
            </a:pPr>
            <a:r>
              <a:rPr lang="en-US" sz="2500" dirty="0">
                <a:solidFill>
                  <a:srgbClr val="EBEDF0"/>
                </a:solidFill>
                <a:latin typeface="+mj-lt"/>
                <a:ea typeface="Geist" pitchFamily="34" charset="-122"/>
                <a:cs typeface="Geist" pitchFamily="34" charset="-120"/>
              </a:rPr>
              <a:t>Subtitle: A Complete NLP Pipeline from Dataset to Deployment</a:t>
            </a:r>
            <a:endParaRPr lang="en-US" sz="2500" dirty="0">
              <a:latin typeface="+mj-lt"/>
            </a:endParaRPr>
          </a:p>
        </p:txBody>
      </p:sp>
      <p:sp>
        <p:nvSpPr>
          <p:cNvPr id="6" name="Text 3"/>
          <p:cNvSpPr/>
          <p:nvPr/>
        </p:nvSpPr>
        <p:spPr>
          <a:xfrm>
            <a:off x="6280190" y="4345423"/>
            <a:ext cx="1637177" cy="828743"/>
          </a:xfrm>
          <a:prstGeom prst="rect">
            <a:avLst/>
          </a:prstGeom>
          <a:noFill/>
          <a:ln/>
        </p:spPr>
        <p:txBody>
          <a:bodyPr wrap="none" lIns="0" tIns="0" rIns="0" bIns="0" rtlCol="0" anchor="t"/>
          <a:lstStyle/>
          <a:p>
            <a:pPr marL="0" indent="0" algn="l">
              <a:buNone/>
            </a:pPr>
            <a:r>
              <a:rPr lang="en-US" sz="2500" b="1" dirty="0">
                <a:solidFill>
                  <a:srgbClr val="EBEDF0"/>
                </a:solidFill>
                <a:latin typeface="+mj-lt"/>
                <a:ea typeface="Geist" pitchFamily="34" charset="-122"/>
                <a:cs typeface="Geist" pitchFamily="34" charset="-120"/>
              </a:rPr>
              <a:t>Presented by: </a:t>
            </a:r>
          </a:p>
          <a:p>
            <a:pPr marL="0" indent="0" algn="l">
              <a:buNone/>
            </a:pPr>
            <a:r>
              <a:rPr lang="en-US" sz="2500" b="1" dirty="0">
                <a:solidFill>
                  <a:srgbClr val="EBEDF0"/>
                </a:solidFill>
                <a:latin typeface="+mj-lt"/>
                <a:ea typeface="Geist" pitchFamily="34" charset="-122"/>
                <a:cs typeface="Geist" pitchFamily="34" charset="-120"/>
              </a:rPr>
              <a:t>                               SaiTejaswi</a:t>
            </a:r>
            <a:endParaRPr lang="en-US" sz="2500" b="1" dirty="0">
              <a:latin typeface="+mj-lt"/>
            </a:endParaRPr>
          </a:p>
        </p:txBody>
      </p:sp>
      <p:sp>
        <p:nvSpPr>
          <p:cNvPr id="7" name="Text 4"/>
          <p:cNvSpPr/>
          <p:nvPr/>
        </p:nvSpPr>
        <p:spPr>
          <a:xfrm>
            <a:off x="8345575" y="4950924"/>
            <a:ext cx="5491036" cy="133758"/>
          </a:xfrm>
          <a:prstGeom prst="rect">
            <a:avLst/>
          </a:prstGeom>
          <a:noFill/>
          <a:ln/>
        </p:spPr>
        <p:txBody>
          <a:bodyPr wrap="none" lIns="0" tIns="0" rIns="0" bIns="0" rtlCol="0" anchor="t"/>
          <a:lstStyle/>
          <a:p>
            <a:pPr marL="0" indent="0" algn="l">
              <a:lnSpc>
                <a:spcPts val="2000"/>
              </a:lnSpc>
              <a:buNone/>
            </a:pPr>
            <a:r>
              <a:rPr lang="en-US" sz="1550" dirty="0">
                <a:solidFill>
                  <a:srgbClr val="EBEDF0"/>
                </a:solidFill>
                <a:latin typeface="Geist" pitchFamily="34" charset="0"/>
                <a:ea typeface="Geist" pitchFamily="34" charset="-122"/>
                <a:cs typeface="Geist" pitchFamily="34" charset="-120"/>
              </a:rPr>
              <a:t>                                          </a:t>
            </a:r>
          </a:p>
          <a:p>
            <a:pPr marL="0" indent="0" algn="l">
              <a:lnSpc>
                <a:spcPts val="2000"/>
              </a:lnSpc>
              <a:buNone/>
            </a:pPr>
            <a:r>
              <a:rPr lang="en-US" sz="2500" b="1" dirty="0">
                <a:solidFill>
                  <a:srgbClr val="EBEDF0"/>
                </a:solidFill>
                <a:latin typeface="+mj-lt"/>
                <a:ea typeface="Geist" pitchFamily="34" charset="-122"/>
                <a:cs typeface="Geist" pitchFamily="34" charset="-120"/>
              </a:rPr>
              <a:t>Jahnavi Lakshmi</a:t>
            </a:r>
          </a:p>
          <a:p>
            <a:pPr marL="0" indent="0" algn="l">
              <a:lnSpc>
                <a:spcPts val="2000"/>
              </a:lnSpc>
              <a:buNone/>
            </a:pPr>
            <a:endParaRPr lang="en-US" sz="2500" b="1" dirty="0">
              <a:solidFill>
                <a:srgbClr val="EBEDF0"/>
              </a:solidFill>
              <a:latin typeface="+mj-lt"/>
              <a:ea typeface="Geist" pitchFamily="34" charset="-122"/>
              <a:cs typeface="Geist" pitchFamily="34" charset="-120"/>
            </a:endParaRPr>
          </a:p>
          <a:p>
            <a:pPr marL="0" indent="0" algn="l">
              <a:lnSpc>
                <a:spcPts val="2000"/>
              </a:lnSpc>
              <a:buNone/>
            </a:pPr>
            <a:endParaRPr lang="en-US" sz="2500" b="1" dirty="0">
              <a:latin typeface="+mj-lt"/>
            </a:endParaRPr>
          </a:p>
        </p:txBody>
      </p:sp>
      <p:sp>
        <p:nvSpPr>
          <p:cNvPr id="8" name="Text 5"/>
          <p:cNvSpPr/>
          <p:nvPr/>
        </p:nvSpPr>
        <p:spPr>
          <a:xfrm>
            <a:off x="6280190" y="5307925"/>
            <a:ext cx="7556421" cy="258008"/>
          </a:xfrm>
          <a:prstGeom prst="rect">
            <a:avLst/>
          </a:prstGeom>
          <a:noFill/>
          <a:ln/>
        </p:spPr>
        <p:txBody>
          <a:bodyPr wrap="none" lIns="0" tIns="0" rIns="0" bIns="0" rtlCol="0" anchor="t"/>
          <a:lstStyle/>
          <a:p>
            <a:pPr marL="0" indent="0" algn="l">
              <a:lnSpc>
                <a:spcPts val="2000"/>
              </a:lnSpc>
              <a:buNone/>
            </a:pPr>
            <a:r>
              <a:rPr lang="en-US" sz="1550" dirty="0">
                <a:solidFill>
                  <a:srgbClr val="EBEDF0"/>
                </a:solidFill>
                <a:latin typeface="Geist" pitchFamily="34" charset="0"/>
                <a:ea typeface="Geist" pitchFamily="34" charset="-122"/>
                <a:cs typeface="Geist" pitchFamily="34" charset="-120"/>
              </a:rPr>
              <a:t>                                    </a:t>
            </a:r>
          </a:p>
          <a:p>
            <a:pPr marL="0" indent="0" algn="l">
              <a:lnSpc>
                <a:spcPts val="2000"/>
              </a:lnSpc>
              <a:buNone/>
            </a:pPr>
            <a:r>
              <a:rPr lang="en-US" sz="2500" b="1" dirty="0">
                <a:solidFill>
                  <a:srgbClr val="EBEDF0"/>
                </a:solidFill>
                <a:latin typeface="+mj-lt"/>
                <a:ea typeface="Geist" pitchFamily="34" charset="-122"/>
                <a:cs typeface="Geist" pitchFamily="34" charset="-120"/>
              </a:rPr>
              <a:t>                              </a:t>
            </a:r>
            <a:r>
              <a:rPr lang="en-US" sz="2500" b="1" dirty="0" err="1">
                <a:solidFill>
                  <a:srgbClr val="EBEDF0"/>
                </a:solidFill>
                <a:latin typeface="+mj-lt"/>
                <a:ea typeface="Geist" pitchFamily="34" charset="-122"/>
                <a:cs typeface="Geist" pitchFamily="34" charset="-120"/>
              </a:rPr>
              <a:t>Poobesh</a:t>
            </a:r>
            <a:r>
              <a:rPr lang="en-US" sz="2500" b="1" dirty="0">
                <a:solidFill>
                  <a:srgbClr val="EBEDF0"/>
                </a:solidFill>
                <a:latin typeface="+mj-lt"/>
                <a:ea typeface="Geist" pitchFamily="34" charset="-122"/>
                <a:cs typeface="Geist" pitchFamily="34" charset="-120"/>
              </a:rPr>
              <a:t> Raj</a:t>
            </a:r>
            <a:endParaRPr lang="en-US" sz="2500" b="1" dirty="0">
              <a:latin typeface="+mj-lt"/>
            </a:endParaRPr>
          </a:p>
        </p:txBody>
      </p:sp>
      <p:sp>
        <p:nvSpPr>
          <p:cNvPr id="9" name="Text 6"/>
          <p:cNvSpPr/>
          <p:nvPr/>
        </p:nvSpPr>
        <p:spPr>
          <a:xfrm>
            <a:off x="6188928" y="5640345"/>
            <a:ext cx="7647684" cy="406839"/>
          </a:xfrm>
          <a:prstGeom prst="rect">
            <a:avLst/>
          </a:prstGeom>
          <a:noFill/>
          <a:ln/>
        </p:spPr>
        <p:txBody>
          <a:bodyPr wrap="none" lIns="0" tIns="0" rIns="0" bIns="0" rtlCol="0" anchor="t"/>
          <a:lstStyle/>
          <a:p>
            <a:pPr marL="0" indent="0" algn="l">
              <a:lnSpc>
                <a:spcPts val="2000"/>
              </a:lnSpc>
              <a:buNone/>
            </a:pPr>
            <a:r>
              <a:rPr lang="en-US" sz="1550" dirty="0">
                <a:solidFill>
                  <a:srgbClr val="EBEDF0"/>
                </a:solidFill>
                <a:latin typeface="Geist" pitchFamily="34" charset="0"/>
                <a:ea typeface="Geist" pitchFamily="34" charset="-122"/>
                <a:cs typeface="Geist" pitchFamily="34" charset="-120"/>
              </a:rPr>
              <a:t>                                     </a:t>
            </a:r>
          </a:p>
          <a:p>
            <a:pPr marL="0" indent="0" algn="l">
              <a:lnSpc>
                <a:spcPts val="2000"/>
              </a:lnSpc>
              <a:buNone/>
            </a:pPr>
            <a:r>
              <a:rPr lang="en-US" sz="2500" b="1" dirty="0">
                <a:solidFill>
                  <a:srgbClr val="EBEDF0"/>
                </a:solidFill>
                <a:latin typeface="+mj-lt"/>
                <a:ea typeface="Geist" pitchFamily="34" charset="-122"/>
                <a:cs typeface="Geist" pitchFamily="34" charset="-120"/>
              </a:rPr>
              <a:t>                               Shivam Kanse</a:t>
            </a:r>
            <a:endParaRPr lang="en-US" sz="2500" b="1" dirty="0">
              <a:latin typeface="+mj-lt"/>
            </a:endParaRPr>
          </a:p>
        </p:txBody>
      </p:sp>
      <p:sp>
        <p:nvSpPr>
          <p:cNvPr id="10" name="Rectangle 9">
            <a:extLst>
              <a:ext uri="{FF2B5EF4-FFF2-40B4-BE49-F238E27FC236}">
                <a16:creationId xmlns:a16="http://schemas.microsoft.com/office/drawing/2014/main" id="{DE621A87-0E59-A01A-2720-AF12431FE60A}"/>
              </a:ext>
            </a:extLst>
          </p:cNvPr>
          <p:cNvSpPr/>
          <p:nvPr/>
        </p:nvSpPr>
        <p:spPr>
          <a:xfrm>
            <a:off x="0" y="7649737"/>
            <a:ext cx="14630400" cy="579863"/>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438804" y="553402"/>
            <a:ext cx="3093662" cy="177404"/>
          </a:xfrm>
          <a:prstGeom prst="rect">
            <a:avLst/>
          </a:prstGeom>
          <a:noFill/>
          <a:ln/>
        </p:spPr>
        <p:txBody>
          <a:bodyPr wrap="none" lIns="0" tIns="0" rIns="0" bIns="0" rtlCol="0" anchor="t"/>
          <a:lstStyle/>
          <a:p>
            <a:pPr marL="0" indent="0" algn="l">
              <a:lnSpc>
                <a:spcPts val="3100"/>
              </a:lnSpc>
              <a:buNone/>
            </a:pPr>
            <a:r>
              <a:rPr lang="en-US" sz="4200" b="1" dirty="0">
                <a:solidFill>
                  <a:srgbClr val="F2F5FA"/>
                </a:solidFill>
                <a:latin typeface="+mj-lt"/>
                <a:ea typeface="Geist Bold" pitchFamily="34" charset="-122"/>
                <a:cs typeface="Geist Bold" pitchFamily="34" charset="-120"/>
              </a:rPr>
              <a:t>Project Overview</a:t>
            </a:r>
            <a:endParaRPr lang="en-US" sz="4200" dirty="0">
              <a:latin typeface="+mj-lt"/>
            </a:endParaRPr>
          </a:p>
        </p:txBody>
      </p:sp>
      <p:sp>
        <p:nvSpPr>
          <p:cNvPr id="3" name="Text 1"/>
          <p:cNvSpPr/>
          <p:nvPr/>
        </p:nvSpPr>
        <p:spPr>
          <a:xfrm>
            <a:off x="487204" y="913448"/>
            <a:ext cx="13655993" cy="158234"/>
          </a:xfrm>
          <a:prstGeom prst="rect">
            <a:avLst/>
          </a:prstGeom>
          <a:noFill/>
          <a:ln/>
        </p:spPr>
        <p:txBody>
          <a:bodyPr wrap="none" lIns="0" tIns="0" rIns="0" bIns="0" rtlCol="0" anchor="t"/>
          <a:lstStyle/>
          <a:p>
            <a:pPr marL="0" indent="0" algn="l">
              <a:lnSpc>
                <a:spcPts val="1200"/>
              </a:lnSpc>
              <a:buNone/>
            </a:pPr>
            <a:endParaRPr lang="en-US" sz="950" dirty="0"/>
          </a:p>
        </p:txBody>
      </p:sp>
      <p:sp>
        <p:nvSpPr>
          <p:cNvPr id="4" name="Text 2"/>
          <p:cNvSpPr/>
          <p:nvPr/>
        </p:nvSpPr>
        <p:spPr>
          <a:xfrm>
            <a:off x="487204" y="1208603"/>
            <a:ext cx="13655993" cy="782122"/>
          </a:xfrm>
          <a:prstGeom prst="rect">
            <a:avLst/>
          </a:prstGeom>
          <a:noFill/>
          <a:ln/>
        </p:spPr>
        <p:txBody>
          <a:bodyPr wrap="none" lIns="0" tIns="0" rIns="0" bIns="0" rtlCol="0" anchor="t"/>
          <a:lstStyle/>
          <a:p>
            <a:pPr marL="0" indent="0" algn="l">
              <a:lnSpc>
                <a:spcPts val="1200"/>
              </a:lnSpc>
              <a:buNone/>
            </a:pPr>
            <a:endParaRPr lang="en-US" sz="950" dirty="0"/>
          </a:p>
        </p:txBody>
      </p:sp>
      <p:sp>
        <p:nvSpPr>
          <p:cNvPr id="5" name="Text 3"/>
          <p:cNvSpPr/>
          <p:nvPr/>
        </p:nvSpPr>
        <p:spPr>
          <a:xfrm>
            <a:off x="487204" y="1503759"/>
            <a:ext cx="2948226" cy="821174"/>
          </a:xfrm>
          <a:prstGeom prst="rect">
            <a:avLst/>
          </a:prstGeom>
          <a:noFill/>
          <a:ln/>
        </p:spPr>
        <p:txBody>
          <a:bodyPr wrap="none" lIns="0" tIns="0" rIns="0" bIns="0" rtlCol="0" anchor="t"/>
          <a:lstStyle/>
          <a:p>
            <a:pPr marL="0" indent="0" algn="l">
              <a:lnSpc>
                <a:spcPts val="1200"/>
              </a:lnSpc>
              <a:buNone/>
            </a:pPr>
            <a:endParaRPr lang="en-US" sz="950" dirty="0"/>
          </a:p>
        </p:txBody>
      </p:sp>
      <p:pic>
        <p:nvPicPr>
          <p:cNvPr id="6" name="Image 0" descr="preencoded.png"/>
          <p:cNvPicPr>
            <a:picLocks noChangeAspect="1"/>
          </p:cNvPicPr>
          <p:nvPr/>
        </p:nvPicPr>
        <p:blipFill>
          <a:blip r:embed="rId3"/>
          <a:stretch>
            <a:fillRect/>
          </a:stretch>
        </p:blipFill>
        <p:spPr>
          <a:xfrm>
            <a:off x="487204" y="1701522"/>
            <a:ext cx="4470797" cy="15240"/>
          </a:xfrm>
          <a:prstGeom prst="rect">
            <a:avLst/>
          </a:prstGeom>
        </p:spPr>
      </p:pic>
      <p:sp>
        <p:nvSpPr>
          <p:cNvPr id="7" name="Text 4"/>
          <p:cNvSpPr/>
          <p:nvPr/>
        </p:nvSpPr>
        <p:spPr>
          <a:xfrm>
            <a:off x="487204" y="1792843"/>
            <a:ext cx="1522571" cy="197882"/>
          </a:xfrm>
          <a:prstGeom prst="rect">
            <a:avLst/>
          </a:prstGeom>
          <a:noFill/>
          <a:ln/>
        </p:spPr>
        <p:txBody>
          <a:bodyPr wrap="none" lIns="0" tIns="0" rIns="0" bIns="0" rtlCol="0" anchor="t"/>
          <a:lstStyle/>
          <a:p>
            <a:pPr marL="0" indent="0" algn="l">
              <a:lnSpc>
                <a:spcPts val="1550"/>
              </a:lnSpc>
              <a:buNone/>
            </a:pPr>
            <a:endParaRPr lang="en-US" sz="1150" dirty="0"/>
          </a:p>
        </p:txBody>
      </p:sp>
      <p:sp>
        <p:nvSpPr>
          <p:cNvPr id="9" name="Text 6"/>
          <p:cNvSpPr/>
          <p:nvPr/>
        </p:nvSpPr>
        <p:spPr>
          <a:xfrm>
            <a:off x="5079802" y="1503759"/>
            <a:ext cx="540413" cy="289084"/>
          </a:xfrm>
          <a:prstGeom prst="rect">
            <a:avLst/>
          </a:prstGeom>
          <a:noFill/>
          <a:ln/>
        </p:spPr>
        <p:txBody>
          <a:bodyPr wrap="none" lIns="0" tIns="0" rIns="0" bIns="0" rtlCol="0" anchor="t"/>
          <a:lstStyle/>
          <a:p>
            <a:pPr marL="0" indent="0" algn="l">
              <a:lnSpc>
                <a:spcPts val="1200"/>
              </a:lnSpc>
              <a:buNone/>
            </a:pPr>
            <a:endParaRPr lang="en-US" sz="950" dirty="0"/>
          </a:p>
        </p:txBody>
      </p:sp>
      <p:pic>
        <p:nvPicPr>
          <p:cNvPr id="10" name="Image 1" descr="preencoded.png"/>
          <p:cNvPicPr>
            <a:picLocks noChangeAspect="1"/>
          </p:cNvPicPr>
          <p:nvPr/>
        </p:nvPicPr>
        <p:blipFill>
          <a:blip r:embed="rId3"/>
          <a:stretch>
            <a:fillRect/>
          </a:stretch>
        </p:blipFill>
        <p:spPr>
          <a:xfrm>
            <a:off x="5079802" y="1701522"/>
            <a:ext cx="4470797" cy="15240"/>
          </a:xfrm>
          <a:prstGeom prst="rect">
            <a:avLst/>
          </a:prstGeom>
        </p:spPr>
      </p:pic>
      <p:sp>
        <p:nvSpPr>
          <p:cNvPr id="12" name="Text 8"/>
          <p:cNvSpPr/>
          <p:nvPr/>
        </p:nvSpPr>
        <p:spPr>
          <a:xfrm>
            <a:off x="4009285" y="1862613"/>
            <a:ext cx="4889327" cy="949762"/>
          </a:xfrm>
          <a:prstGeom prst="rect">
            <a:avLst/>
          </a:prstGeom>
          <a:noFill/>
          <a:ln/>
        </p:spPr>
        <p:txBody>
          <a:bodyPr wrap="none" lIns="0" tIns="0" rIns="0" bIns="0" rtlCol="0" anchor="t"/>
          <a:lstStyle/>
          <a:p>
            <a:pPr marL="0" indent="0" algn="l">
              <a:lnSpc>
                <a:spcPts val="1200"/>
              </a:lnSpc>
              <a:buNone/>
            </a:pPr>
            <a:r>
              <a:rPr lang="en-US" sz="950" dirty="0">
                <a:solidFill>
                  <a:srgbClr val="EBEDF0"/>
                </a:solidFill>
                <a:latin typeface="Geist" pitchFamily="34" charset="0"/>
                <a:ea typeface="Geist" pitchFamily="34" charset="-122"/>
                <a:cs typeface="Geist" pitchFamily="34" charset="-120"/>
              </a:rPr>
              <a:t>.</a:t>
            </a:r>
            <a:endParaRPr lang="en-US" sz="950" dirty="0"/>
          </a:p>
        </p:txBody>
      </p:sp>
      <p:sp>
        <p:nvSpPr>
          <p:cNvPr id="13" name="Text 9"/>
          <p:cNvSpPr/>
          <p:nvPr/>
        </p:nvSpPr>
        <p:spPr>
          <a:xfrm>
            <a:off x="9672399" y="1503759"/>
            <a:ext cx="121801" cy="158353"/>
          </a:xfrm>
          <a:prstGeom prst="rect">
            <a:avLst/>
          </a:prstGeom>
          <a:noFill/>
          <a:ln/>
        </p:spPr>
        <p:txBody>
          <a:bodyPr wrap="none" lIns="0" tIns="0" rIns="0" bIns="0" rtlCol="0" anchor="t"/>
          <a:lstStyle/>
          <a:p>
            <a:pPr marL="0" indent="0" algn="l">
              <a:lnSpc>
                <a:spcPts val="1200"/>
              </a:lnSpc>
              <a:buNone/>
            </a:pPr>
            <a:endParaRPr lang="en-US" sz="950" dirty="0"/>
          </a:p>
        </p:txBody>
      </p:sp>
      <p:pic>
        <p:nvPicPr>
          <p:cNvPr id="14" name="Image 2" descr="preencoded.png"/>
          <p:cNvPicPr>
            <a:picLocks noChangeAspect="1"/>
          </p:cNvPicPr>
          <p:nvPr/>
        </p:nvPicPr>
        <p:blipFill>
          <a:blip r:embed="rId3"/>
          <a:stretch>
            <a:fillRect/>
          </a:stretch>
        </p:blipFill>
        <p:spPr>
          <a:xfrm>
            <a:off x="9672399" y="1701522"/>
            <a:ext cx="4470797" cy="15240"/>
          </a:xfrm>
          <a:prstGeom prst="rect">
            <a:avLst/>
          </a:prstGeom>
        </p:spPr>
      </p:pic>
      <p:sp>
        <p:nvSpPr>
          <p:cNvPr id="15" name="Text 10"/>
          <p:cNvSpPr/>
          <p:nvPr/>
        </p:nvSpPr>
        <p:spPr>
          <a:xfrm>
            <a:off x="9672399" y="1792843"/>
            <a:ext cx="1522571" cy="197882"/>
          </a:xfrm>
          <a:prstGeom prst="rect">
            <a:avLst/>
          </a:prstGeom>
          <a:noFill/>
          <a:ln/>
        </p:spPr>
        <p:txBody>
          <a:bodyPr wrap="none" lIns="0" tIns="0" rIns="0" bIns="0" rtlCol="0" anchor="t"/>
          <a:lstStyle/>
          <a:p>
            <a:pPr marL="0" indent="0" algn="l">
              <a:lnSpc>
                <a:spcPts val="1550"/>
              </a:lnSpc>
              <a:buNone/>
            </a:pPr>
            <a:endParaRPr lang="en-US" sz="1150" dirty="0"/>
          </a:p>
        </p:txBody>
      </p:sp>
      <p:sp>
        <p:nvSpPr>
          <p:cNvPr id="17" name="Text 12"/>
          <p:cNvSpPr/>
          <p:nvPr/>
        </p:nvSpPr>
        <p:spPr>
          <a:xfrm>
            <a:off x="487204" y="2435066"/>
            <a:ext cx="121801" cy="158353"/>
          </a:xfrm>
          <a:prstGeom prst="rect">
            <a:avLst/>
          </a:prstGeom>
          <a:noFill/>
          <a:ln/>
        </p:spPr>
        <p:txBody>
          <a:bodyPr wrap="none" lIns="0" tIns="0" rIns="0" bIns="0" rtlCol="0" anchor="t"/>
          <a:lstStyle/>
          <a:p>
            <a:pPr marL="0" indent="0" algn="l">
              <a:lnSpc>
                <a:spcPts val="1200"/>
              </a:lnSpc>
              <a:buNone/>
            </a:pPr>
            <a:endParaRPr lang="en-US" sz="950" dirty="0"/>
          </a:p>
        </p:txBody>
      </p:sp>
      <p:pic>
        <p:nvPicPr>
          <p:cNvPr id="18" name="Image 3" descr="preencoded.png"/>
          <p:cNvPicPr>
            <a:picLocks noChangeAspect="1"/>
          </p:cNvPicPr>
          <p:nvPr/>
        </p:nvPicPr>
        <p:blipFill>
          <a:blip r:embed="rId4"/>
          <a:stretch>
            <a:fillRect/>
          </a:stretch>
        </p:blipFill>
        <p:spPr>
          <a:xfrm>
            <a:off x="487204" y="2620208"/>
            <a:ext cx="6767036" cy="15240"/>
          </a:xfrm>
          <a:prstGeom prst="rect">
            <a:avLst/>
          </a:prstGeom>
        </p:spPr>
      </p:pic>
      <p:sp>
        <p:nvSpPr>
          <p:cNvPr id="19" name="Text 13"/>
          <p:cNvSpPr/>
          <p:nvPr/>
        </p:nvSpPr>
        <p:spPr>
          <a:xfrm>
            <a:off x="487204" y="2724150"/>
            <a:ext cx="1522571" cy="197882"/>
          </a:xfrm>
          <a:prstGeom prst="rect">
            <a:avLst/>
          </a:prstGeom>
          <a:noFill/>
          <a:ln/>
        </p:spPr>
        <p:txBody>
          <a:bodyPr wrap="none" lIns="0" tIns="0" rIns="0" bIns="0" rtlCol="0" anchor="t"/>
          <a:lstStyle/>
          <a:p>
            <a:pPr marL="0" indent="0" algn="l">
              <a:lnSpc>
                <a:spcPts val="1550"/>
              </a:lnSpc>
              <a:buNone/>
            </a:pPr>
            <a:endParaRPr lang="en-US" sz="1150" dirty="0"/>
          </a:p>
        </p:txBody>
      </p:sp>
      <p:sp>
        <p:nvSpPr>
          <p:cNvPr id="20" name="Text 14"/>
          <p:cNvSpPr/>
          <p:nvPr/>
        </p:nvSpPr>
        <p:spPr>
          <a:xfrm>
            <a:off x="487204" y="2995017"/>
            <a:ext cx="6767036" cy="158234"/>
          </a:xfrm>
          <a:prstGeom prst="rect">
            <a:avLst/>
          </a:prstGeom>
          <a:noFill/>
          <a:ln/>
        </p:spPr>
        <p:txBody>
          <a:bodyPr wrap="none" lIns="0" tIns="0" rIns="0" bIns="0" rtlCol="0" anchor="t"/>
          <a:lstStyle/>
          <a:p>
            <a:pPr marL="0" indent="0" algn="l">
              <a:lnSpc>
                <a:spcPts val="1200"/>
              </a:lnSpc>
              <a:buNone/>
            </a:pPr>
            <a:endParaRPr lang="en-US" sz="950" dirty="0"/>
          </a:p>
        </p:txBody>
      </p:sp>
      <p:sp>
        <p:nvSpPr>
          <p:cNvPr id="21" name="Text 15"/>
          <p:cNvSpPr/>
          <p:nvPr/>
        </p:nvSpPr>
        <p:spPr>
          <a:xfrm>
            <a:off x="7376041" y="2435066"/>
            <a:ext cx="121801" cy="158353"/>
          </a:xfrm>
          <a:prstGeom prst="rect">
            <a:avLst/>
          </a:prstGeom>
          <a:noFill/>
          <a:ln/>
        </p:spPr>
        <p:txBody>
          <a:bodyPr wrap="none" lIns="0" tIns="0" rIns="0" bIns="0" rtlCol="0" anchor="t"/>
          <a:lstStyle/>
          <a:p>
            <a:pPr marL="0" indent="0" algn="l">
              <a:lnSpc>
                <a:spcPts val="1200"/>
              </a:lnSpc>
              <a:buNone/>
            </a:pPr>
            <a:endParaRPr lang="en-US" sz="950" dirty="0"/>
          </a:p>
        </p:txBody>
      </p:sp>
      <p:pic>
        <p:nvPicPr>
          <p:cNvPr id="22" name="Image 4" descr="preencoded.png"/>
          <p:cNvPicPr>
            <a:picLocks noChangeAspect="1"/>
          </p:cNvPicPr>
          <p:nvPr/>
        </p:nvPicPr>
        <p:blipFill>
          <a:blip r:embed="rId4"/>
          <a:stretch>
            <a:fillRect/>
          </a:stretch>
        </p:blipFill>
        <p:spPr>
          <a:xfrm>
            <a:off x="7376041" y="2620208"/>
            <a:ext cx="6767155" cy="15240"/>
          </a:xfrm>
          <a:prstGeom prst="rect">
            <a:avLst/>
          </a:prstGeom>
        </p:spPr>
      </p:pic>
      <p:sp>
        <p:nvSpPr>
          <p:cNvPr id="23" name="Text 16"/>
          <p:cNvSpPr/>
          <p:nvPr/>
        </p:nvSpPr>
        <p:spPr>
          <a:xfrm>
            <a:off x="7376041" y="2724150"/>
            <a:ext cx="1522571" cy="197882"/>
          </a:xfrm>
          <a:prstGeom prst="rect">
            <a:avLst/>
          </a:prstGeom>
          <a:noFill/>
          <a:ln/>
        </p:spPr>
        <p:txBody>
          <a:bodyPr wrap="none" lIns="0" tIns="0" rIns="0" bIns="0" rtlCol="0" anchor="t"/>
          <a:lstStyle/>
          <a:p>
            <a:pPr marL="0" indent="0" algn="l">
              <a:lnSpc>
                <a:spcPts val="1550"/>
              </a:lnSpc>
              <a:buNone/>
            </a:pPr>
            <a:endParaRPr lang="en-US" sz="1150" dirty="0"/>
          </a:p>
        </p:txBody>
      </p:sp>
      <p:sp>
        <p:nvSpPr>
          <p:cNvPr id="25" name="Text 18"/>
          <p:cNvSpPr/>
          <p:nvPr/>
        </p:nvSpPr>
        <p:spPr>
          <a:xfrm>
            <a:off x="499905" y="1158237"/>
            <a:ext cx="1959866" cy="241878"/>
          </a:xfrm>
          <a:prstGeom prst="rect">
            <a:avLst/>
          </a:prstGeom>
          <a:noFill/>
          <a:ln/>
        </p:spPr>
        <p:txBody>
          <a:bodyPr wrap="none" lIns="0" tIns="0" rIns="0" bIns="0" rtlCol="0" anchor="t"/>
          <a:lstStyle/>
          <a:p>
            <a:pPr marL="0" indent="0" algn="l">
              <a:lnSpc>
                <a:spcPts val="1850"/>
              </a:lnSpc>
              <a:buNone/>
            </a:pPr>
            <a:r>
              <a:rPr lang="en-US" sz="2500" b="1" dirty="0">
                <a:solidFill>
                  <a:srgbClr val="F2F5FA"/>
                </a:solidFill>
                <a:latin typeface="+mj-lt"/>
                <a:ea typeface="Geist Bold" pitchFamily="34" charset="-122"/>
                <a:cs typeface="Geist Bold" pitchFamily="34" charset="-120"/>
              </a:rPr>
              <a:t>Technical Architecture</a:t>
            </a:r>
            <a:endParaRPr lang="en-US" sz="2500" dirty="0">
              <a:latin typeface="+mj-lt"/>
            </a:endParaRPr>
          </a:p>
        </p:txBody>
      </p:sp>
      <p:sp>
        <p:nvSpPr>
          <p:cNvPr id="26" name="Text 19"/>
          <p:cNvSpPr/>
          <p:nvPr/>
        </p:nvSpPr>
        <p:spPr>
          <a:xfrm>
            <a:off x="438804" y="1591978"/>
            <a:ext cx="13704393" cy="2413642"/>
          </a:xfrm>
          <a:prstGeom prst="rect">
            <a:avLst/>
          </a:prstGeom>
          <a:noFill/>
          <a:ln/>
        </p:spPr>
        <p:txBody>
          <a:bodyPr wrap="none" lIns="0" tIns="0" rIns="0" bIns="0" rtlCol="0" anchor="t"/>
          <a:lstStyle/>
          <a:p>
            <a:pPr marL="342900" indent="-342900" algn="l">
              <a:lnSpc>
                <a:spcPts val="1200"/>
              </a:lnSpc>
              <a:buSzPct val="100000"/>
              <a:buChar char="•"/>
            </a:pPr>
            <a:r>
              <a:rPr lang="en-US" dirty="0">
                <a:solidFill>
                  <a:srgbClr val="EBEDF0"/>
                </a:solidFill>
                <a:latin typeface="+mj-lt"/>
                <a:ea typeface="Geist" pitchFamily="34" charset="-122"/>
                <a:cs typeface="Geist" pitchFamily="34" charset="-120"/>
              </a:rPr>
              <a:t>Designed as a scalable pipeline leveraging distributed computing principles</a:t>
            </a:r>
            <a:r>
              <a:rPr lang="en-US" sz="950" dirty="0">
                <a:solidFill>
                  <a:srgbClr val="EBEDF0"/>
                </a:solidFill>
                <a:latin typeface="Geist" pitchFamily="34" charset="0"/>
                <a:ea typeface="Geist" pitchFamily="34" charset="-122"/>
                <a:cs typeface="Geist" pitchFamily="34" charset="-120"/>
              </a:rPr>
              <a:t>.</a:t>
            </a:r>
            <a:endParaRPr lang="en-US" sz="950" dirty="0"/>
          </a:p>
        </p:txBody>
      </p:sp>
      <p:sp>
        <p:nvSpPr>
          <p:cNvPr id="27" name="Text 20"/>
          <p:cNvSpPr/>
          <p:nvPr/>
        </p:nvSpPr>
        <p:spPr>
          <a:xfrm>
            <a:off x="499905" y="1937500"/>
            <a:ext cx="13643292" cy="2268977"/>
          </a:xfrm>
          <a:prstGeom prst="rect">
            <a:avLst/>
          </a:prstGeom>
          <a:noFill/>
          <a:ln/>
        </p:spPr>
        <p:txBody>
          <a:bodyPr wrap="none" lIns="0" tIns="0" rIns="0" bIns="0" rtlCol="0" anchor="t"/>
          <a:lstStyle/>
          <a:p>
            <a:pPr marL="342900" indent="-342900" algn="l">
              <a:lnSpc>
                <a:spcPts val="1200"/>
              </a:lnSpc>
              <a:buSzPct val="100000"/>
              <a:buChar char="•"/>
            </a:pPr>
            <a:r>
              <a:rPr lang="en-US" dirty="0">
                <a:solidFill>
                  <a:srgbClr val="EBEDF0"/>
                </a:solidFill>
                <a:latin typeface="+mj-lt"/>
                <a:ea typeface="Geist" pitchFamily="34" charset="-122"/>
                <a:cs typeface="Geist" pitchFamily="34" charset="-120"/>
              </a:rPr>
              <a:t>Composed of modular components for easy integration and maintenance, enabling future enhancements</a:t>
            </a:r>
            <a:r>
              <a:rPr lang="en-US" sz="950" dirty="0">
                <a:solidFill>
                  <a:srgbClr val="EBEDF0"/>
                </a:solidFill>
                <a:latin typeface="Geist" pitchFamily="34" charset="0"/>
                <a:ea typeface="Geist" pitchFamily="34" charset="-122"/>
                <a:cs typeface="Geist" pitchFamily="34" charset="-120"/>
              </a:rPr>
              <a:t>.</a:t>
            </a:r>
            <a:endParaRPr lang="en-US" sz="950" dirty="0"/>
          </a:p>
        </p:txBody>
      </p:sp>
      <p:sp>
        <p:nvSpPr>
          <p:cNvPr id="28" name="Text 21"/>
          <p:cNvSpPr/>
          <p:nvPr/>
        </p:nvSpPr>
        <p:spPr>
          <a:xfrm>
            <a:off x="487204" y="2278376"/>
            <a:ext cx="13655993" cy="2128961"/>
          </a:xfrm>
          <a:prstGeom prst="rect">
            <a:avLst/>
          </a:prstGeom>
          <a:noFill/>
          <a:ln/>
        </p:spPr>
        <p:txBody>
          <a:bodyPr wrap="none" lIns="0" tIns="0" rIns="0" bIns="0" rtlCol="0" anchor="t"/>
          <a:lstStyle/>
          <a:p>
            <a:pPr marL="342900" indent="-342900" algn="l">
              <a:lnSpc>
                <a:spcPts val="1200"/>
              </a:lnSpc>
              <a:buSzPct val="100000"/>
              <a:buChar char="•"/>
            </a:pPr>
            <a:r>
              <a:rPr lang="en-US" dirty="0">
                <a:solidFill>
                  <a:srgbClr val="EBEDF0"/>
                </a:solidFill>
                <a:latin typeface="+mj-lt"/>
                <a:ea typeface="Geist" pitchFamily="34" charset="-122"/>
                <a:cs typeface="Geist" pitchFamily="34" charset="-120"/>
              </a:rPr>
              <a:t>Utilizes cloud-native services for robust and elastic resource management</a:t>
            </a:r>
            <a:r>
              <a:rPr lang="en-US" sz="950" dirty="0">
                <a:solidFill>
                  <a:srgbClr val="EBEDF0"/>
                </a:solidFill>
                <a:latin typeface="Geist" pitchFamily="34" charset="0"/>
                <a:ea typeface="Geist" pitchFamily="34" charset="-122"/>
                <a:cs typeface="Geist" pitchFamily="34" charset="-120"/>
              </a:rPr>
              <a:t>.</a:t>
            </a:r>
            <a:endParaRPr lang="en-US" sz="950" dirty="0"/>
          </a:p>
        </p:txBody>
      </p:sp>
      <p:sp>
        <p:nvSpPr>
          <p:cNvPr id="29" name="Text 22"/>
          <p:cNvSpPr/>
          <p:nvPr/>
        </p:nvSpPr>
        <p:spPr>
          <a:xfrm>
            <a:off x="524105" y="2612584"/>
            <a:ext cx="1887268" cy="2214923"/>
          </a:xfrm>
          <a:prstGeom prst="rect">
            <a:avLst/>
          </a:prstGeom>
          <a:noFill/>
          <a:ln/>
        </p:spPr>
        <p:txBody>
          <a:bodyPr wrap="none" lIns="0" tIns="0" rIns="0" bIns="0" rtlCol="0" anchor="t"/>
          <a:lstStyle/>
          <a:p>
            <a:pPr marL="0" indent="0" algn="l">
              <a:lnSpc>
                <a:spcPts val="1850"/>
              </a:lnSpc>
              <a:buNone/>
            </a:pPr>
            <a:r>
              <a:rPr lang="en-US" sz="2500" b="1" dirty="0">
                <a:solidFill>
                  <a:srgbClr val="F2F5FA"/>
                </a:solidFill>
                <a:latin typeface="+mj-lt"/>
                <a:ea typeface="Geist Bold" pitchFamily="34" charset="-122"/>
                <a:cs typeface="Geist Bold" pitchFamily="34" charset="-120"/>
              </a:rPr>
              <a:t>Key Innovation Points</a:t>
            </a:r>
            <a:endParaRPr lang="en-US" sz="2500" dirty="0">
              <a:latin typeface="+mj-lt"/>
            </a:endParaRPr>
          </a:p>
        </p:txBody>
      </p:sp>
      <p:sp>
        <p:nvSpPr>
          <p:cNvPr id="30" name="Text 23"/>
          <p:cNvSpPr/>
          <p:nvPr/>
        </p:nvSpPr>
        <p:spPr>
          <a:xfrm>
            <a:off x="524105" y="2998360"/>
            <a:ext cx="13619091" cy="57854"/>
          </a:xfrm>
          <a:prstGeom prst="rect">
            <a:avLst/>
          </a:prstGeom>
          <a:noFill/>
          <a:ln/>
        </p:spPr>
        <p:txBody>
          <a:bodyPr wrap="none" lIns="0" tIns="0" rIns="0" bIns="0" rtlCol="0" anchor="t"/>
          <a:lstStyle/>
          <a:p>
            <a:pPr marL="342900" indent="-342900" algn="l">
              <a:lnSpc>
                <a:spcPts val="1200"/>
              </a:lnSpc>
              <a:buSzPct val="100000"/>
              <a:buChar char="•"/>
            </a:pPr>
            <a:r>
              <a:rPr lang="en-US" dirty="0">
                <a:solidFill>
                  <a:srgbClr val="EBEDF0"/>
                </a:solidFill>
                <a:latin typeface="+mj-lt"/>
                <a:ea typeface="Geist" pitchFamily="34" charset="-122"/>
                <a:cs typeface="Geist" pitchFamily="34" charset="-120"/>
              </a:rPr>
              <a:t>Novel approaches in relation extraction, incorporating advanced deep learning models for higher accuracy.</a:t>
            </a:r>
            <a:endParaRPr lang="en-US" dirty="0">
              <a:latin typeface="+mj-lt"/>
            </a:endParaRPr>
          </a:p>
        </p:txBody>
      </p:sp>
      <p:sp>
        <p:nvSpPr>
          <p:cNvPr id="31" name="Text 24"/>
          <p:cNvSpPr/>
          <p:nvPr/>
        </p:nvSpPr>
        <p:spPr>
          <a:xfrm>
            <a:off x="524105" y="3321847"/>
            <a:ext cx="13643292" cy="2047396"/>
          </a:xfrm>
          <a:prstGeom prst="rect">
            <a:avLst/>
          </a:prstGeom>
          <a:noFill/>
          <a:ln/>
        </p:spPr>
        <p:txBody>
          <a:bodyPr wrap="none" lIns="0" tIns="0" rIns="0" bIns="0" rtlCol="0" anchor="t"/>
          <a:lstStyle/>
          <a:p>
            <a:pPr marL="342900" indent="-342900" algn="l">
              <a:lnSpc>
                <a:spcPts val="1200"/>
              </a:lnSpc>
              <a:buSzPct val="100000"/>
              <a:buChar char="•"/>
            </a:pPr>
            <a:r>
              <a:rPr lang="en-US" dirty="0">
                <a:solidFill>
                  <a:srgbClr val="EBEDF0"/>
                </a:solidFill>
                <a:latin typeface="+mj-lt"/>
                <a:ea typeface="Geist" pitchFamily="34" charset="-122"/>
                <a:cs typeface="Geist" pitchFamily="34" charset="-120"/>
              </a:rPr>
              <a:t>Enhanced semantic matching algorithms to improve query understanding and relevance</a:t>
            </a:r>
            <a:r>
              <a:rPr lang="en-US" sz="950" dirty="0">
                <a:solidFill>
                  <a:srgbClr val="EBEDF0"/>
                </a:solidFill>
                <a:latin typeface="Geist" pitchFamily="34" charset="0"/>
                <a:ea typeface="Geist" pitchFamily="34" charset="-122"/>
                <a:cs typeface="Geist" pitchFamily="34" charset="-120"/>
              </a:rPr>
              <a:t>.</a:t>
            </a:r>
            <a:endParaRPr lang="en-US" sz="950" dirty="0"/>
          </a:p>
        </p:txBody>
      </p:sp>
      <p:sp>
        <p:nvSpPr>
          <p:cNvPr id="32" name="Text 25"/>
          <p:cNvSpPr/>
          <p:nvPr/>
        </p:nvSpPr>
        <p:spPr>
          <a:xfrm>
            <a:off x="524105" y="3688080"/>
            <a:ext cx="13619091" cy="1882021"/>
          </a:xfrm>
          <a:prstGeom prst="rect">
            <a:avLst/>
          </a:prstGeom>
          <a:noFill/>
          <a:ln/>
        </p:spPr>
        <p:txBody>
          <a:bodyPr wrap="none" lIns="0" tIns="0" rIns="0" bIns="0" rtlCol="0" anchor="t"/>
          <a:lstStyle/>
          <a:p>
            <a:pPr marL="342900" indent="-342900" algn="l">
              <a:lnSpc>
                <a:spcPts val="1200"/>
              </a:lnSpc>
              <a:buSzPct val="100000"/>
              <a:buChar char="•"/>
            </a:pPr>
            <a:r>
              <a:rPr lang="en-US" dirty="0">
                <a:solidFill>
                  <a:srgbClr val="EBEDF0"/>
                </a:solidFill>
                <a:latin typeface="+mj-lt"/>
                <a:ea typeface="Geist" pitchFamily="34" charset="-122"/>
                <a:cs typeface="Geist" pitchFamily="34" charset="-120"/>
              </a:rPr>
              <a:t>Integration of real-time knowledge graph updates for dynamic information environments</a:t>
            </a:r>
            <a:r>
              <a:rPr lang="en-US" sz="950" dirty="0">
                <a:solidFill>
                  <a:srgbClr val="EBEDF0"/>
                </a:solidFill>
                <a:latin typeface="Geist" pitchFamily="34" charset="0"/>
                <a:ea typeface="Geist" pitchFamily="34" charset="-122"/>
                <a:cs typeface="Geist" pitchFamily="34" charset="-120"/>
              </a:rPr>
              <a:t>.</a:t>
            </a:r>
            <a:endParaRPr lang="en-US" sz="950" dirty="0"/>
          </a:p>
        </p:txBody>
      </p:sp>
      <p:sp>
        <p:nvSpPr>
          <p:cNvPr id="33" name="Text 26"/>
          <p:cNvSpPr/>
          <p:nvPr/>
        </p:nvSpPr>
        <p:spPr>
          <a:xfrm>
            <a:off x="463004" y="3992044"/>
            <a:ext cx="2043239" cy="2007389"/>
          </a:xfrm>
          <a:prstGeom prst="rect">
            <a:avLst/>
          </a:prstGeom>
          <a:noFill/>
          <a:ln/>
        </p:spPr>
        <p:txBody>
          <a:bodyPr wrap="none" lIns="0" tIns="0" rIns="0" bIns="0" rtlCol="0" anchor="t"/>
          <a:lstStyle/>
          <a:p>
            <a:pPr marL="0" indent="0" algn="l">
              <a:lnSpc>
                <a:spcPts val="1850"/>
              </a:lnSpc>
              <a:buNone/>
            </a:pPr>
            <a:r>
              <a:rPr lang="en-US" sz="2500" b="1" dirty="0">
                <a:solidFill>
                  <a:srgbClr val="F2F5FA"/>
                </a:solidFill>
                <a:latin typeface="+mj-lt"/>
                <a:ea typeface="Geist Bold" pitchFamily="34" charset="-122"/>
                <a:cs typeface="Geist Bold" pitchFamily="34" charset="-120"/>
              </a:rPr>
              <a:t>Expected Deliverables</a:t>
            </a:r>
            <a:endParaRPr lang="en-US" sz="2500" dirty="0">
              <a:latin typeface="+mj-lt"/>
            </a:endParaRPr>
          </a:p>
        </p:txBody>
      </p:sp>
      <p:sp>
        <p:nvSpPr>
          <p:cNvPr id="34" name="Text 27"/>
          <p:cNvSpPr/>
          <p:nvPr/>
        </p:nvSpPr>
        <p:spPr>
          <a:xfrm>
            <a:off x="511396" y="4452588"/>
            <a:ext cx="13631802" cy="1878559"/>
          </a:xfrm>
          <a:prstGeom prst="rect">
            <a:avLst/>
          </a:prstGeom>
          <a:noFill/>
          <a:ln/>
        </p:spPr>
        <p:txBody>
          <a:bodyPr wrap="none" lIns="0" tIns="0" rIns="0" bIns="0" rtlCol="0" anchor="t"/>
          <a:lstStyle/>
          <a:p>
            <a:pPr marL="342900" indent="-342900" algn="l">
              <a:lnSpc>
                <a:spcPts val="1200"/>
              </a:lnSpc>
              <a:buSzPct val="100000"/>
              <a:buChar char="•"/>
            </a:pPr>
            <a:r>
              <a:rPr lang="en-US" dirty="0">
                <a:solidFill>
                  <a:srgbClr val="EBEDF0"/>
                </a:solidFill>
                <a:latin typeface="+mj-lt"/>
                <a:ea typeface="Geist" pitchFamily="34" charset="-122"/>
                <a:cs typeface="Geist" pitchFamily="34" charset="-120"/>
              </a:rPr>
              <a:t>A fully functional knowledge graph database populated with enterprise-specific entities and relationships</a:t>
            </a:r>
            <a:r>
              <a:rPr lang="en-US" sz="950" dirty="0">
                <a:solidFill>
                  <a:srgbClr val="EBEDF0"/>
                </a:solidFill>
                <a:latin typeface="Geist" pitchFamily="34" charset="0"/>
                <a:ea typeface="Geist" pitchFamily="34" charset="-122"/>
                <a:cs typeface="Geist" pitchFamily="34" charset="-120"/>
              </a:rPr>
              <a:t>.</a:t>
            </a:r>
            <a:endParaRPr lang="en-US" sz="950" dirty="0"/>
          </a:p>
        </p:txBody>
      </p:sp>
      <p:sp>
        <p:nvSpPr>
          <p:cNvPr id="35" name="Text 28"/>
          <p:cNvSpPr/>
          <p:nvPr/>
        </p:nvSpPr>
        <p:spPr>
          <a:xfrm>
            <a:off x="474492" y="4740592"/>
            <a:ext cx="13631802" cy="1914042"/>
          </a:xfrm>
          <a:prstGeom prst="rect">
            <a:avLst/>
          </a:prstGeom>
          <a:noFill/>
          <a:ln/>
        </p:spPr>
        <p:txBody>
          <a:bodyPr wrap="none" lIns="0" tIns="0" rIns="0" bIns="0" rtlCol="0" anchor="t"/>
          <a:lstStyle/>
          <a:p>
            <a:pPr marL="342900" indent="-342900" algn="l">
              <a:lnSpc>
                <a:spcPts val="1200"/>
              </a:lnSpc>
              <a:buSzPct val="100000"/>
              <a:buChar char="•"/>
            </a:pPr>
            <a:r>
              <a:rPr lang="en-US" dirty="0">
                <a:solidFill>
                  <a:srgbClr val="EBEDF0"/>
                </a:solidFill>
                <a:latin typeface="+mj-lt"/>
                <a:ea typeface="Geist" pitchFamily="34" charset="-122"/>
                <a:cs typeface="Geist" pitchFamily="34" charset="-120"/>
              </a:rPr>
              <a:t>A robust query API for programmatic access to the knowledge graph.</a:t>
            </a:r>
            <a:endParaRPr lang="en-US" dirty="0">
              <a:latin typeface="+mj-lt"/>
            </a:endParaRPr>
          </a:p>
        </p:txBody>
      </p:sp>
      <p:sp>
        <p:nvSpPr>
          <p:cNvPr id="36" name="Text 29"/>
          <p:cNvSpPr/>
          <p:nvPr/>
        </p:nvSpPr>
        <p:spPr>
          <a:xfrm>
            <a:off x="487204" y="5028244"/>
            <a:ext cx="13655993" cy="1839051"/>
          </a:xfrm>
          <a:prstGeom prst="rect">
            <a:avLst/>
          </a:prstGeom>
          <a:noFill/>
          <a:ln/>
        </p:spPr>
        <p:txBody>
          <a:bodyPr wrap="none" lIns="0" tIns="0" rIns="0" bIns="0" rtlCol="0" anchor="t"/>
          <a:lstStyle/>
          <a:p>
            <a:pPr marL="342900" indent="-342900" algn="l">
              <a:lnSpc>
                <a:spcPts val="1200"/>
              </a:lnSpc>
              <a:buSzPct val="100000"/>
              <a:buChar char="•"/>
            </a:pPr>
            <a:r>
              <a:rPr lang="en-US" dirty="0">
                <a:solidFill>
                  <a:srgbClr val="EBEDF0"/>
                </a:solidFill>
                <a:latin typeface="+mj-lt"/>
                <a:ea typeface="Geist" pitchFamily="34" charset="-122"/>
                <a:cs typeface="Geist" pitchFamily="34" charset="-120"/>
              </a:rPr>
              <a:t>An interactive visualization dashboard for exploring the knowledge graph and query results</a:t>
            </a:r>
            <a:r>
              <a:rPr lang="en-US" sz="950" dirty="0">
                <a:solidFill>
                  <a:srgbClr val="EBEDF0"/>
                </a:solidFill>
                <a:latin typeface="Geist" pitchFamily="34" charset="0"/>
                <a:ea typeface="Geist" pitchFamily="34" charset="-122"/>
                <a:cs typeface="Geist" pitchFamily="34" charset="-120"/>
              </a:rPr>
              <a:t>.</a:t>
            </a:r>
            <a:endParaRPr lang="en-US" sz="950" dirty="0"/>
          </a:p>
        </p:txBody>
      </p:sp>
      <p:sp>
        <p:nvSpPr>
          <p:cNvPr id="37" name="Text 30"/>
          <p:cNvSpPr/>
          <p:nvPr/>
        </p:nvSpPr>
        <p:spPr>
          <a:xfrm>
            <a:off x="487204" y="5428059"/>
            <a:ext cx="1827134" cy="1724978"/>
          </a:xfrm>
          <a:prstGeom prst="rect">
            <a:avLst/>
          </a:prstGeom>
          <a:noFill/>
          <a:ln/>
        </p:spPr>
        <p:txBody>
          <a:bodyPr wrap="none" lIns="0" tIns="0" rIns="0" bIns="0" rtlCol="0" anchor="t"/>
          <a:lstStyle/>
          <a:p>
            <a:pPr marL="0" indent="0" algn="l">
              <a:lnSpc>
                <a:spcPts val="1850"/>
              </a:lnSpc>
              <a:buNone/>
            </a:pPr>
            <a:r>
              <a:rPr lang="en-US" sz="2500" b="1" dirty="0">
                <a:solidFill>
                  <a:srgbClr val="F2F5FA"/>
                </a:solidFill>
                <a:latin typeface="+mj-lt"/>
                <a:ea typeface="Geist Bold" pitchFamily="34" charset="-122"/>
                <a:cs typeface="Geist Bold" pitchFamily="34" charset="-120"/>
              </a:rPr>
              <a:t>Success Metrics</a:t>
            </a:r>
            <a:endParaRPr lang="en-US" sz="2500" dirty="0">
              <a:latin typeface="+mj-lt"/>
            </a:endParaRPr>
          </a:p>
        </p:txBody>
      </p:sp>
      <p:sp>
        <p:nvSpPr>
          <p:cNvPr id="38" name="Text 31"/>
          <p:cNvSpPr/>
          <p:nvPr/>
        </p:nvSpPr>
        <p:spPr>
          <a:xfrm>
            <a:off x="511396" y="5897403"/>
            <a:ext cx="13631801" cy="1596509"/>
          </a:xfrm>
          <a:prstGeom prst="rect">
            <a:avLst/>
          </a:prstGeom>
          <a:noFill/>
          <a:ln/>
        </p:spPr>
        <p:txBody>
          <a:bodyPr wrap="none" lIns="0" tIns="0" rIns="0" bIns="0" rtlCol="0" anchor="t"/>
          <a:lstStyle/>
          <a:p>
            <a:pPr marL="342900" indent="-342900" algn="l">
              <a:lnSpc>
                <a:spcPts val="1200"/>
              </a:lnSpc>
              <a:buSzPct val="100000"/>
              <a:buChar char="•"/>
            </a:pPr>
            <a:r>
              <a:rPr lang="en-US" dirty="0">
                <a:solidFill>
                  <a:srgbClr val="EBEDF0"/>
                </a:solidFill>
                <a:latin typeface="+mj-lt"/>
                <a:ea typeface="Geist" pitchFamily="34" charset="-122"/>
                <a:cs typeface="Geist" pitchFamily="34" charset="-120"/>
              </a:rPr>
              <a:t>Achieve precision and recall scores of over 90% for entity extraction and relation identification.</a:t>
            </a:r>
            <a:endParaRPr lang="en-US" dirty="0">
              <a:latin typeface="+mj-lt"/>
            </a:endParaRPr>
          </a:p>
        </p:txBody>
      </p:sp>
      <p:sp>
        <p:nvSpPr>
          <p:cNvPr id="39" name="Text 32"/>
          <p:cNvSpPr/>
          <p:nvPr/>
        </p:nvSpPr>
        <p:spPr>
          <a:xfrm>
            <a:off x="511396" y="6305073"/>
            <a:ext cx="13655998" cy="1790699"/>
          </a:xfrm>
          <a:prstGeom prst="rect">
            <a:avLst/>
          </a:prstGeom>
          <a:noFill/>
          <a:ln/>
        </p:spPr>
        <p:txBody>
          <a:bodyPr wrap="none" lIns="0" tIns="0" rIns="0" bIns="0" rtlCol="0" anchor="t"/>
          <a:lstStyle/>
          <a:p>
            <a:pPr marL="342900" indent="-342900" algn="l">
              <a:lnSpc>
                <a:spcPts val="1200"/>
              </a:lnSpc>
              <a:buSzPct val="100000"/>
              <a:buChar char="•"/>
            </a:pPr>
            <a:r>
              <a:rPr lang="en-US" dirty="0">
                <a:solidFill>
                  <a:srgbClr val="EBEDF0"/>
                </a:solidFill>
                <a:latin typeface="+mj-lt"/>
                <a:ea typeface="Geist" pitchFamily="34" charset="-122"/>
                <a:cs typeface="Geist" pitchFamily="34" charset="-120"/>
              </a:rPr>
              <a:t>Ensure query response accuracy of 95% or higher, based on user feedback and validation sets</a:t>
            </a:r>
            <a:r>
              <a:rPr lang="en-US" sz="950" dirty="0">
                <a:solidFill>
                  <a:srgbClr val="EBEDF0"/>
                </a:solidFill>
                <a:latin typeface="Geist" pitchFamily="34" charset="0"/>
                <a:ea typeface="Geist" pitchFamily="34" charset="-122"/>
                <a:cs typeface="Geist" pitchFamily="34" charset="-120"/>
              </a:rPr>
              <a:t>.</a:t>
            </a:r>
            <a:endParaRPr lang="en-US" sz="950" dirty="0"/>
          </a:p>
        </p:txBody>
      </p:sp>
      <p:sp>
        <p:nvSpPr>
          <p:cNvPr id="40" name="Text 33"/>
          <p:cNvSpPr/>
          <p:nvPr/>
        </p:nvSpPr>
        <p:spPr>
          <a:xfrm>
            <a:off x="487204" y="6676669"/>
            <a:ext cx="13655993" cy="1218962"/>
          </a:xfrm>
          <a:prstGeom prst="rect">
            <a:avLst/>
          </a:prstGeom>
          <a:noFill/>
          <a:ln/>
        </p:spPr>
        <p:txBody>
          <a:bodyPr wrap="none" lIns="0" tIns="0" rIns="0" bIns="0" rtlCol="0" anchor="t"/>
          <a:lstStyle/>
          <a:p>
            <a:pPr marL="342900" indent="-342900" algn="l">
              <a:lnSpc>
                <a:spcPts val="1200"/>
              </a:lnSpc>
              <a:buSzPct val="100000"/>
              <a:buChar char="•"/>
            </a:pPr>
            <a:r>
              <a:rPr lang="en-US" dirty="0">
                <a:solidFill>
                  <a:srgbClr val="EBEDF0"/>
                </a:solidFill>
                <a:latin typeface="+mj-lt"/>
                <a:ea typeface="Geist" pitchFamily="34" charset="-122"/>
                <a:cs typeface="Geist" pitchFamily="34" charset="-120"/>
              </a:rPr>
              <a:t>Meet system performance benchmarks for query response times (e.g., &lt;100ms for typical queries) and data processing throughput</a:t>
            </a:r>
            <a:r>
              <a:rPr lang="en-US" sz="950" dirty="0">
                <a:solidFill>
                  <a:srgbClr val="EBEDF0"/>
                </a:solidFill>
                <a:latin typeface="Geist" pitchFamily="34" charset="0"/>
                <a:ea typeface="Geist" pitchFamily="34" charset="-122"/>
                <a:cs typeface="Geist" pitchFamily="34" charset="-120"/>
              </a:rPr>
              <a:t>.</a:t>
            </a:r>
            <a:endParaRPr lang="en-US" sz="950" dirty="0"/>
          </a:p>
        </p:txBody>
      </p:sp>
      <p:sp>
        <p:nvSpPr>
          <p:cNvPr id="42" name="Rectangle 41">
            <a:extLst>
              <a:ext uri="{FF2B5EF4-FFF2-40B4-BE49-F238E27FC236}">
                <a16:creationId xmlns:a16="http://schemas.microsoft.com/office/drawing/2014/main" id="{0F871010-A1D2-C9D2-C9A6-4E440A93462D}"/>
              </a:ext>
            </a:extLst>
          </p:cNvPr>
          <p:cNvSpPr/>
          <p:nvPr/>
        </p:nvSpPr>
        <p:spPr>
          <a:xfrm>
            <a:off x="0" y="7727795"/>
            <a:ext cx="14630400" cy="501089"/>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468351"/>
            <a:ext cx="4961811" cy="1165068"/>
          </a:xfrm>
          <a:prstGeom prst="rect">
            <a:avLst/>
          </a:prstGeom>
          <a:noFill/>
          <a:ln/>
        </p:spPr>
        <p:txBody>
          <a:bodyPr wrap="none" lIns="0" tIns="0" rIns="0" bIns="0" rtlCol="0" anchor="t"/>
          <a:lstStyle/>
          <a:p>
            <a:pPr marL="0" indent="0" algn="l">
              <a:lnSpc>
                <a:spcPts val="5050"/>
              </a:lnSpc>
              <a:buNone/>
            </a:pPr>
            <a:r>
              <a:rPr lang="en-US" sz="4200" b="1" dirty="0">
                <a:solidFill>
                  <a:srgbClr val="F2F5FA"/>
                </a:solidFill>
                <a:latin typeface="+mj-lt"/>
                <a:ea typeface="Geist Bold" pitchFamily="34" charset="-122"/>
                <a:cs typeface="Geist Bold" pitchFamily="34" charset="-120"/>
              </a:rPr>
              <a:t>Data Collection</a:t>
            </a:r>
            <a:endParaRPr lang="en-US" sz="4200" dirty="0">
              <a:latin typeface="+mj-lt"/>
            </a:endParaRPr>
          </a:p>
        </p:txBody>
      </p:sp>
      <p:sp>
        <p:nvSpPr>
          <p:cNvPr id="3" name="Text 1"/>
          <p:cNvSpPr/>
          <p:nvPr/>
        </p:nvSpPr>
        <p:spPr>
          <a:xfrm>
            <a:off x="880950" y="1276376"/>
            <a:ext cx="12955661" cy="1011886"/>
          </a:xfrm>
          <a:prstGeom prst="rect">
            <a:avLst/>
          </a:prstGeom>
          <a:noFill/>
          <a:ln/>
        </p:spPr>
        <p:txBody>
          <a:bodyPr wrap="none" lIns="0" tIns="0" rIns="0" bIns="0" rtlCol="0" anchor="t"/>
          <a:lstStyle/>
          <a:p>
            <a:pPr marL="0" indent="0" algn="just">
              <a:lnSpc>
                <a:spcPts val="2000"/>
              </a:lnSpc>
              <a:buNone/>
            </a:pPr>
            <a:r>
              <a:rPr lang="en-US" dirty="0">
                <a:solidFill>
                  <a:srgbClr val="EBEDF0"/>
                </a:solidFill>
                <a:latin typeface="+mj-lt"/>
                <a:ea typeface="Geist" pitchFamily="34" charset="-122"/>
                <a:cs typeface="Geist" pitchFamily="34" charset="-120"/>
              </a:rPr>
              <a:t>Dataset: 200 preprocessed, Wikipedia-style sentences curated to simulate factual, multi-domain content for robust knowledge extraction.</a:t>
            </a:r>
            <a:endParaRPr lang="en-US" dirty="0">
              <a:latin typeface="+mj-lt"/>
            </a:endParaRPr>
          </a:p>
        </p:txBody>
      </p:sp>
      <p:sp>
        <p:nvSpPr>
          <p:cNvPr id="4" name="Text 2"/>
          <p:cNvSpPr/>
          <p:nvPr/>
        </p:nvSpPr>
        <p:spPr>
          <a:xfrm>
            <a:off x="880950" y="1633419"/>
            <a:ext cx="12955662" cy="1136093"/>
          </a:xfrm>
          <a:prstGeom prst="rect">
            <a:avLst/>
          </a:prstGeom>
          <a:noFill/>
          <a:ln/>
        </p:spPr>
        <p:txBody>
          <a:bodyPr wrap="none" lIns="0" tIns="0" rIns="0" bIns="0" rtlCol="0" anchor="t"/>
          <a:lstStyle/>
          <a:p>
            <a:pPr marL="0" indent="0" algn="l">
              <a:lnSpc>
                <a:spcPts val="2000"/>
              </a:lnSpc>
              <a:buNone/>
            </a:pPr>
            <a:r>
              <a:rPr lang="en-US" dirty="0">
                <a:solidFill>
                  <a:srgbClr val="EBEDF0"/>
                </a:solidFill>
                <a:latin typeface="+mj-lt"/>
                <a:ea typeface="Geist" pitchFamily="34" charset="-122"/>
                <a:cs typeface="Geist" pitchFamily="34" charset="-120"/>
              </a:rPr>
              <a:t>Source &amp; characteristics: Curated factual text covering diverse domains; sentences are concise and structured to improve extraction accuracy.</a:t>
            </a:r>
          </a:p>
          <a:p>
            <a:pPr marL="0" indent="0" algn="l">
              <a:lnSpc>
                <a:spcPts val="2000"/>
              </a:lnSpc>
              <a:buNone/>
            </a:pPr>
            <a:endParaRPr lang="en-US" dirty="0">
              <a:latin typeface="+mj-lt"/>
            </a:endParaRPr>
          </a:p>
          <a:p>
            <a:pPr marL="0" indent="0" algn="l">
              <a:lnSpc>
                <a:spcPts val="2000"/>
              </a:lnSpc>
              <a:buNone/>
            </a:pPr>
            <a:endParaRPr lang="en-US" dirty="0">
              <a:latin typeface="+mj-lt"/>
            </a:endParaRPr>
          </a:p>
        </p:txBody>
      </p:sp>
      <p:sp>
        <p:nvSpPr>
          <p:cNvPr id="5" name="Text 3"/>
          <p:cNvSpPr/>
          <p:nvPr/>
        </p:nvSpPr>
        <p:spPr>
          <a:xfrm>
            <a:off x="880949" y="2238877"/>
            <a:ext cx="12955661" cy="1011886"/>
          </a:xfrm>
          <a:prstGeom prst="rect">
            <a:avLst/>
          </a:prstGeom>
          <a:noFill/>
          <a:ln/>
        </p:spPr>
        <p:txBody>
          <a:bodyPr wrap="none" lIns="0" tIns="0" rIns="0" bIns="0" rtlCol="0" anchor="t"/>
          <a:lstStyle/>
          <a:p>
            <a:pPr marL="0" indent="0" algn="l">
              <a:lnSpc>
                <a:spcPts val="2000"/>
              </a:lnSpc>
              <a:buNone/>
            </a:pPr>
            <a:endParaRPr lang="en-US" dirty="0">
              <a:solidFill>
                <a:srgbClr val="EBEDF0"/>
              </a:solidFill>
              <a:latin typeface="+mj-lt"/>
              <a:ea typeface="Geist" pitchFamily="34" charset="-122"/>
              <a:cs typeface="Geist" pitchFamily="34" charset="-120"/>
            </a:endParaRPr>
          </a:p>
          <a:p>
            <a:pPr marL="0" indent="0" algn="l">
              <a:lnSpc>
                <a:spcPts val="2000"/>
              </a:lnSpc>
              <a:buNone/>
            </a:pPr>
            <a:endParaRPr lang="en-US" dirty="0">
              <a:solidFill>
                <a:srgbClr val="EBEDF0"/>
              </a:solidFill>
              <a:latin typeface="+mj-lt"/>
              <a:ea typeface="Geist" pitchFamily="34" charset="-122"/>
              <a:cs typeface="Geist" pitchFamily="34" charset="-120"/>
            </a:endParaRPr>
          </a:p>
          <a:p>
            <a:pPr marL="0" indent="0" algn="l">
              <a:lnSpc>
                <a:spcPts val="2000"/>
              </a:lnSpc>
              <a:buNone/>
            </a:pPr>
            <a:endParaRPr lang="en-US" dirty="0">
              <a:solidFill>
                <a:srgbClr val="EBEDF0"/>
              </a:solidFill>
              <a:latin typeface="+mj-lt"/>
              <a:ea typeface="Geist" pitchFamily="34" charset="-122"/>
              <a:cs typeface="Geist" pitchFamily="34" charset="-120"/>
            </a:endParaRPr>
          </a:p>
          <a:p>
            <a:pPr marL="0" indent="0" algn="l">
              <a:lnSpc>
                <a:spcPts val="2000"/>
              </a:lnSpc>
              <a:buNone/>
            </a:pPr>
            <a:r>
              <a:rPr lang="en-US" dirty="0">
                <a:solidFill>
                  <a:srgbClr val="EBEDF0"/>
                </a:solidFill>
                <a:latin typeface="+mj-lt"/>
                <a:ea typeface="Geist" pitchFamily="34" charset="-122"/>
                <a:cs typeface="Geist" pitchFamily="34" charset="-120"/>
              </a:rPr>
              <a:t>Preview (examples):</a:t>
            </a:r>
            <a:endParaRPr lang="en-US" dirty="0">
              <a:latin typeface="+mj-lt"/>
            </a:endParaRPr>
          </a:p>
        </p:txBody>
      </p:sp>
      <p:sp>
        <p:nvSpPr>
          <p:cNvPr id="6" name="Shape 4"/>
          <p:cNvSpPr/>
          <p:nvPr/>
        </p:nvSpPr>
        <p:spPr>
          <a:xfrm>
            <a:off x="793790" y="3474006"/>
            <a:ext cx="13042821" cy="1549360"/>
          </a:xfrm>
          <a:prstGeom prst="roundRect">
            <a:avLst>
              <a:gd name="adj" fmla="val 5380"/>
            </a:avLst>
          </a:prstGeom>
          <a:noFill/>
          <a:ln w="7620">
            <a:solidFill>
              <a:srgbClr val="FFFFFF">
                <a:alpha val="24000"/>
              </a:srgbClr>
            </a:solidFill>
            <a:prstDash val="solid"/>
          </a:ln>
        </p:spPr>
      </p:sp>
      <p:sp>
        <p:nvSpPr>
          <p:cNvPr id="7" name="Shape 5"/>
          <p:cNvSpPr/>
          <p:nvPr/>
        </p:nvSpPr>
        <p:spPr>
          <a:xfrm>
            <a:off x="801410" y="3481626"/>
            <a:ext cx="13027581" cy="511373"/>
          </a:xfrm>
          <a:prstGeom prst="rect">
            <a:avLst/>
          </a:prstGeom>
          <a:solidFill>
            <a:srgbClr val="FFFFFF">
              <a:alpha val="4000"/>
            </a:srgbClr>
          </a:solidFill>
          <a:ln/>
        </p:spPr>
      </p:sp>
      <p:sp>
        <p:nvSpPr>
          <p:cNvPr id="8" name="Text 6"/>
          <p:cNvSpPr/>
          <p:nvPr/>
        </p:nvSpPr>
        <p:spPr>
          <a:xfrm>
            <a:off x="999768" y="3608308"/>
            <a:ext cx="6113264" cy="258008"/>
          </a:xfrm>
          <a:prstGeom prst="rect">
            <a:avLst/>
          </a:prstGeom>
          <a:noFill/>
          <a:ln/>
        </p:spPr>
        <p:txBody>
          <a:bodyPr wrap="none" lIns="0" tIns="0" rIns="0" bIns="0" rtlCol="0" anchor="t"/>
          <a:lstStyle/>
          <a:p>
            <a:pPr marL="0" indent="0" algn="l">
              <a:lnSpc>
                <a:spcPts val="2000"/>
              </a:lnSpc>
              <a:buNone/>
            </a:pPr>
            <a:r>
              <a:rPr lang="en-US" sz="1550" dirty="0">
                <a:solidFill>
                  <a:srgbClr val="EBEDF0"/>
                </a:solidFill>
                <a:latin typeface="Geist" pitchFamily="34" charset="0"/>
                <a:ea typeface="Geist" pitchFamily="34" charset="-122"/>
                <a:cs typeface="Geist" pitchFamily="34" charset="-120"/>
              </a:rPr>
              <a:t>Sentence 1</a:t>
            </a:r>
            <a:endParaRPr lang="en-US" sz="1550" dirty="0"/>
          </a:p>
        </p:txBody>
      </p:sp>
      <p:sp>
        <p:nvSpPr>
          <p:cNvPr id="9" name="Text 7"/>
          <p:cNvSpPr/>
          <p:nvPr/>
        </p:nvSpPr>
        <p:spPr>
          <a:xfrm>
            <a:off x="7517368" y="3608308"/>
            <a:ext cx="6113264" cy="258008"/>
          </a:xfrm>
          <a:prstGeom prst="rect">
            <a:avLst/>
          </a:prstGeom>
          <a:noFill/>
          <a:ln/>
        </p:spPr>
        <p:txBody>
          <a:bodyPr wrap="none" lIns="0" tIns="0" rIns="0" bIns="0" rtlCol="0" anchor="t"/>
          <a:lstStyle/>
          <a:p>
            <a:pPr marL="0" indent="0" algn="l">
              <a:lnSpc>
                <a:spcPts val="2000"/>
              </a:lnSpc>
              <a:buNone/>
            </a:pPr>
            <a:r>
              <a:rPr lang="en-US" sz="1550" dirty="0">
                <a:solidFill>
                  <a:srgbClr val="EBEDF0"/>
                </a:solidFill>
                <a:latin typeface="Geist" pitchFamily="34" charset="0"/>
                <a:ea typeface="Geist" pitchFamily="34" charset="-122"/>
                <a:cs typeface="Geist" pitchFamily="34" charset="-120"/>
              </a:rPr>
              <a:t>Albert Einstein developed the theory of relativity.</a:t>
            </a:r>
            <a:endParaRPr lang="en-US" sz="1550" dirty="0"/>
          </a:p>
        </p:txBody>
      </p:sp>
      <p:sp>
        <p:nvSpPr>
          <p:cNvPr id="10" name="Shape 8"/>
          <p:cNvSpPr/>
          <p:nvPr/>
        </p:nvSpPr>
        <p:spPr>
          <a:xfrm>
            <a:off x="999768" y="3529131"/>
            <a:ext cx="12717712" cy="442916"/>
          </a:xfrm>
          <a:prstGeom prst="rect">
            <a:avLst/>
          </a:prstGeom>
          <a:solidFill>
            <a:srgbClr val="000000">
              <a:alpha val="4000"/>
            </a:srgbClr>
          </a:solidFill>
          <a:ln/>
        </p:spPr>
        <p:txBody>
          <a:bodyPr/>
          <a:lstStyle/>
          <a:p>
            <a:endParaRPr lang="en-IN" dirty="0"/>
          </a:p>
        </p:txBody>
      </p:sp>
      <p:sp>
        <p:nvSpPr>
          <p:cNvPr id="11" name="Text 9"/>
          <p:cNvSpPr/>
          <p:nvPr/>
        </p:nvSpPr>
        <p:spPr>
          <a:xfrm>
            <a:off x="999768" y="4119682"/>
            <a:ext cx="6113264" cy="258008"/>
          </a:xfrm>
          <a:prstGeom prst="rect">
            <a:avLst/>
          </a:prstGeom>
          <a:noFill/>
          <a:ln/>
        </p:spPr>
        <p:txBody>
          <a:bodyPr wrap="none" lIns="0" tIns="0" rIns="0" bIns="0" rtlCol="0" anchor="t"/>
          <a:lstStyle/>
          <a:p>
            <a:pPr marL="0" indent="0" algn="l">
              <a:lnSpc>
                <a:spcPts val="2000"/>
              </a:lnSpc>
              <a:buNone/>
            </a:pPr>
            <a:r>
              <a:rPr lang="en-US" sz="1550" dirty="0">
                <a:solidFill>
                  <a:srgbClr val="EBEDF0"/>
                </a:solidFill>
                <a:latin typeface="Geist" pitchFamily="34" charset="0"/>
                <a:ea typeface="Geist" pitchFamily="34" charset="-122"/>
                <a:cs typeface="Geist" pitchFamily="34" charset="-120"/>
              </a:rPr>
              <a:t>Sentence 2</a:t>
            </a:r>
            <a:endParaRPr lang="en-US" sz="1550" dirty="0"/>
          </a:p>
        </p:txBody>
      </p:sp>
      <p:sp>
        <p:nvSpPr>
          <p:cNvPr id="12" name="Text 10"/>
          <p:cNvSpPr/>
          <p:nvPr/>
        </p:nvSpPr>
        <p:spPr>
          <a:xfrm>
            <a:off x="7517368" y="4119682"/>
            <a:ext cx="6113264" cy="258008"/>
          </a:xfrm>
          <a:prstGeom prst="rect">
            <a:avLst/>
          </a:prstGeom>
          <a:noFill/>
          <a:ln/>
        </p:spPr>
        <p:txBody>
          <a:bodyPr wrap="none" lIns="0" tIns="0" rIns="0" bIns="0" rtlCol="0" anchor="t"/>
          <a:lstStyle/>
          <a:p>
            <a:pPr marL="0" indent="0" algn="l">
              <a:lnSpc>
                <a:spcPts val="2000"/>
              </a:lnSpc>
              <a:buNone/>
            </a:pPr>
            <a:r>
              <a:rPr lang="en-US" sz="1550" dirty="0">
                <a:solidFill>
                  <a:srgbClr val="EBEDF0"/>
                </a:solidFill>
                <a:latin typeface="Geist" pitchFamily="34" charset="0"/>
                <a:ea typeface="Geist" pitchFamily="34" charset="-122"/>
                <a:cs typeface="Geist" pitchFamily="34" charset="-120"/>
              </a:rPr>
              <a:t>The Amazon River flows across northern South America.</a:t>
            </a:r>
            <a:endParaRPr lang="en-US" sz="1550" dirty="0"/>
          </a:p>
        </p:txBody>
      </p:sp>
      <p:sp>
        <p:nvSpPr>
          <p:cNvPr id="13" name="Shape 11"/>
          <p:cNvSpPr/>
          <p:nvPr/>
        </p:nvSpPr>
        <p:spPr>
          <a:xfrm>
            <a:off x="801410" y="4491632"/>
            <a:ext cx="13027581" cy="511373"/>
          </a:xfrm>
          <a:prstGeom prst="rect">
            <a:avLst/>
          </a:prstGeom>
          <a:solidFill>
            <a:srgbClr val="FFFFFF">
              <a:alpha val="4000"/>
            </a:srgbClr>
          </a:solidFill>
          <a:ln/>
        </p:spPr>
      </p:sp>
      <p:sp>
        <p:nvSpPr>
          <p:cNvPr id="14" name="Text 12"/>
          <p:cNvSpPr/>
          <p:nvPr/>
        </p:nvSpPr>
        <p:spPr>
          <a:xfrm>
            <a:off x="999768" y="4631055"/>
            <a:ext cx="6113264" cy="258008"/>
          </a:xfrm>
          <a:prstGeom prst="rect">
            <a:avLst/>
          </a:prstGeom>
          <a:noFill/>
          <a:ln/>
        </p:spPr>
        <p:txBody>
          <a:bodyPr wrap="none" lIns="0" tIns="0" rIns="0" bIns="0" rtlCol="0" anchor="t"/>
          <a:lstStyle/>
          <a:p>
            <a:pPr marL="0" indent="0" algn="l">
              <a:lnSpc>
                <a:spcPts val="2000"/>
              </a:lnSpc>
              <a:buNone/>
            </a:pPr>
            <a:r>
              <a:rPr lang="en-US" sz="1550" dirty="0">
                <a:solidFill>
                  <a:srgbClr val="EBEDF0"/>
                </a:solidFill>
                <a:latin typeface="Geist" pitchFamily="34" charset="0"/>
                <a:ea typeface="Geist" pitchFamily="34" charset="-122"/>
                <a:cs typeface="Geist" pitchFamily="34" charset="-120"/>
              </a:rPr>
              <a:t>Sentence 3</a:t>
            </a:r>
            <a:endParaRPr lang="en-US" sz="1550" dirty="0"/>
          </a:p>
        </p:txBody>
      </p:sp>
      <p:sp>
        <p:nvSpPr>
          <p:cNvPr id="15" name="Text 13"/>
          <p:cNvSpPr/>
          <p:nvPr/>
        </p:nvSpPr>
        <p:spPr>
          <a:xfrm>
            <a:off x="7517368" y="4631055"/>
            <a:ext cx="6113264" cy="258008"/>
          </a:xfrm>
          <a:prstGeom prst="rect">
            <a:avLst/>
          </a:prstGeom>
          <a:noFill/>
          <a:ln/>
        </p:spPr>
        <p:txBody>
          <a:bodyPr wrap="none" lIns="0" tIns="0" rIns="0" bIns="0" rtlCol="0" anchor="t"/>
          <a:lstStyle/>
          <a:p>
            <a:pPr marL="0" indent="0" algn="l">
              <a:lnSpc>
                <a:spcPts val="2000"/>
              </a:lnSpc>
              <a:buNone/>
            </a:pPr>
            <a:r>
              <a:rPr lang="en-US" sz="1550" dirty="0">
                <a:solidFill>
                  <a:srgbClr val="EBEDF0"/>
                </a:solidFill>
                <a:latin typeface="Geist" pitchFamily="34" charset="0"/>
                <a:ea typeface="Geist" pitchFamily="34" charset="-122"/>
                <a:cs typeface="Geist" pitchFamily="34" charset="-120"/>
              </a:rPr>
              <a:t>Apple Inc. released the iPhone X in 2017.</a:t>
            </a:r>
            <a:endParaRPr lang="en-US" sz="1550" dirty="0"/>
          </a:p>
        </p:txBody>
      </p:sp>
      <p:sp>
        <p:nvSpPr>
          <p:cNvPr id="16" name="Text 14"/>
          <p:cNvSpPr/>
          <p:nvPr/>
        </p:nvSpPr>
        <p:spPr>
          <a:xfrm>
            <a:off x="880950" y="5205887"/>
            <a:ext cx="12955661" cy="556739"/>
          </a:xfrm>
          <a:prstGeom prst="rect">
            <a:avLst/>
          </a:prstGeom>
          <a:noFill/>
          <a:ln/>
        </p:spPr>
        <p:txBody>
          <a:bodyPr wrap="square" lIns="0" tIns="0" rIns="0" bIns="0" rtlCol="0" anchor="t"/>
          <a:lstStyle/>
          <a:p>
            <a:pPr marL="0" indent="0" algn="just">
              <a:lnSpc>
                <a:spcPts val="2000"/>
              </a:lnSpc>
              <a:buNone/>
            </a:pPr>
            <a:r>
              <a:rPr lang="en-US" dirty="0">
                <a:solidFill>
                  <a:srgbClr val="EBEDF0"/>
                </a:solidFill>
                <a:latin typeface="+mj-lt"/>
                <a:ea typeface="Geist" pitchFamily="34" charset="-122"/>
                <a:cs typeface="Geist" pitchFamily="34" charset="-120"/>
              </a:rPr>
              <a:t>Data Validation: Each sentence undergoes a rigorous validation process to confirm factual accuracy and adherence to domain-specific terminology, ensuring the integrity of the knowledge base.</a:t>
            </a:r>
            <a:endParaRPr lang="en-US" dirty="0">
              <a:latin typeface="+mj-lt"/>
            </a:endParaRPr>
          </a:p>
        </p:txBody>
      </p:sp>
      <p:sp>
        <p:nvSpPr>
          <p:cNvPr id="17" name="Text 15"/>
          <p:cNvSpPr/>
          <p:nvPr/>
        </p:nvSpPr>
        <p:spPr>
          <a:xfrm>
            <a:off x="880950" y="5851563"/>
            <a:ext cx="12955661" cy="650321"/>
          </a:xfrm>
          <a:prstGeom prst="rect">
            <a:avLst/>
          </a:prstGeom>
          <a:noFill/>
          <a:ln/>
        </p:spPr>
        <p:txBody>
          <a:bodyPr wrap="square" lIns="0" tIns="0" rIns="0" bIns="0" rtlCol="0" anchor="t"/>
          <a:lstStyle/>
          <a:p>
            <a:pPr marL="0" indent="0" algn="just">
              <a:lnSpc>
                <a:spcPts val="2000"/>
              </a:lnSpc>
              <a:buNone/>
            </a:pPr>
            <a:r>
              <a:rPr lang="en-US" dirty="0">
                <a:solidFill>
                  <a:srgbClr val="EBEDF0"/>
                </a:solidFill>
                <a:latin typeface="+mj-lt"/>
                <a:ea typeface="Geist" pitchFamily="34" charset="-122"/>
                <a:cs typeface="Geist" pitchFamily="34" charset="-120"/>
              </a:rPr>
              <a:t>Quality Assurance: Automated scripts and manual reviews are employed to maintain data quality, identifying and correcting inconsistencies or errors before they propagate through the NLP pipeline.</a:t>
            </a:r>
            <a:endParaRPr lang="en-US" dirty="0">
              <a:latin typeface="+mj-lt"/>
            </a:endParaRPr>
          </a:p>
        </p:txBody>
      </p:sp>
      <p:sp>
        <p:nvSpPr>
          <p:cNvPr id="18" name="Text 16"/>
          <p:cNvSpPr/>
          <p:nvPr/>
        </p:nvSpPr>
        <p:spPr>
          <a:xfrm>
            <a:off x="880950" y="6501884"/>
            <a:ext cx="12955661" cy="739259"/>
          </a:xfrm>
          <a:prstGeom prst="rect">
            <a:avLst/>
          </a:prstGeom>
          <a:noFill/>
          <a:ln/>
        </p:spPr>
        <p:txBody>
          <a:bodyPr wrap="square" lIns="0" tIns="0" rIns="0" bIns="0" rtlCol="0" anchor="t"/>
          <a:lstStyle/>
          <a:p>
            <a:pPr marL="0" indent="0" algn="just">
              <a:lnSpc>
                <a:spcPts val="2000"/>
              </a:lnSpc>
              <a:buNone/>
            </a:pPr>
            <a:r>
              <a:rPr lang="en-US" dirty="0">
                <a:solidFill>
                  <a:srgbClr val="EBEDF0"/>
                </a:solidFill>
                <a:latin typeface="+mj-lt"/>
                <a:ea typeface="Geist" pitchFamily="34" charset="-122"/>
                <a:cs typeface="Geist" pitchFamily="34" charset="-120"/>
              </a:rPr>
              <a:t>Preprocessing: Essential preprocessing steps include text cleaning, tokenization, and part-of-speech tagging, optimizing the data for subsequent named entity recognition and relation extraction tasks.</a:t>
            </a:r>
            <a:endParaRPr lang="en-US" dirty="0">
              <a:latin typeface="+mj-lt"/>
            </a:endParaRPr>
          </a:p>
        </p:txBody>
      </p:sp>
      <p:sp>
        <p:nvSpPr>
          <p:cNvPr id="21" name="TextBox 20">
            <a:extLst>
              <a:ext uri="{FF2B5EF4-FFF2-40B4-BE49-F238E27FC236}">
                <a16:creationId xmlns:a16="http://schemas.microsoft.com/office/drawing/2014/main" id="{93BDB67B-7410-2723-914B-006FA2396202}"/>
              </a:ext>
            </a:extLst>
          </p:cNvPr>
          <p:cNvSpPr txBox="1"/>
          <p:nvPr/>
        </p:nvSpPr>
        <p:spPr>
          <a:xfrm>
            <a:off x="801410" y="1913526"/>
            <a:ext cx="13271428" cy="923330"/>
          </a:xfrm>
          <a:prstGeom prst="rect">
            <a:avLst/>
          </a:prstGeom>
          <a:noFill/>
        </p:spPr>
        <p:txBody>
          <a:bodyPr wrap="square" rtlCol="0">
            <a:spAutoFit/>
          </a:bodyPr>
          <a:lstStyle/>
          <a:p>
            <a:pPr algn="just"/>
            <a:r>
              <a:rPr lang="en-US" dirty="0">
                <a:solidFill>
                  <a:schemeClr val="bg1"/>
                </a:solidFill>
                <a:latin typeface="+mj-lt"/>
              </a:rPr>
              <a:t>A curated dataset of 200 Wikipedia-style sentences was collected to simulate structured, multi-domain textual content. The data covers diverse factual topics, ensuring variety for entity and relation extraction. Each sentence was validated for accuracy and clarity to maintain high-quality inputs for the NLP pipeline</a:t>
            </a:r>
            <a:endParaRPr lang="en-IN" dirty="0">
              <a:solidFill>
                <a:schemeClr val="bg1"/>
              </a:solidFill>
              <a:latin typeface="+mj-lt"/>
            </a:endParaRPr>
          </a:p>
        </p:txBody>
      </p:sp>
      <p:sp>
        <p:nvSpPr>
          <p:cNvPr id="22" name="Rectangle 21">
            <a:extLst>
              <a:ext uri="{FF2B5EF4-FFF2-40B4-BE49-F238E27FC236}">
                <a16:creationId xmlns:a16="http://schemas.microsoft.com/office/drawing/2014/main" id="{B309716D-B668-10B3-222E-0E2BD5339C47}"/>
              </a:ext>
            </a:extLst>
          </p:cNvPr>
          <p:cNvSpPr/>
          <p:nvPr/>
        </p:nvSpPr>
        <p:spPr>
          <a:xfrm>
            <a:off x="0" y="7638585"/>
            <a:ext cx="14630400" cy="591015"/>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218771" cy="7455387"/>
          </a:xfrm>
          <a:prstGeom prst="rect">
            <a:avLst/>
          </a:prstGeom>
        </p:spPr>
      </p:pic>
      <p:sp>
        <p:nvSpPr>
          <p:cNvPr id="3" name="Text 0"/>
          <p:cNvSpPr/>
          <p:nvPr/>
        </p:nvSpPr>
        <p:spPr>
          <a:xfrm>
            <a:off x="6280190" y="651629"/>
            <a:ext cx="4961811" cy="644962"/>
          </a:xfrm>
          <a:prstGeom prst="rect">
            <a:avLst/>
          </a:prstGeom>
          <a:noFill/>
          <a:ln/>
        </p:spPr>
        <p:txBody>
          <a:bodyPr wrap="none" lIns="0" tIns="0" rIns="0" bIns="0" rtlCol="0" anchor="t"/>
          <a:lstStyle/>
          <a:p>
            <a:pPr marL="0" indent="0" algn="l">
              <a:lnSpc>
                <a:spcPts val="5050"/>
              </a:lnSpc>
              <a:buNone/>
            </a:pPr>
            <a:r>
              <a:rPr lang="en-US" sz="4200" b="1" dirty="0">
                <a:solidFill>
                  <a:srgbClr val="F2F5FA"/>
                </a:solidFill>
                <a:latin typeface="+mj-lt"/>
                <a:ea typeface="Geist Bold" pitchFamily="34" charset="-122"/>
                <a:cs typeface="Geist Bold" pitchFamily="34" charset="-120"/>
              </a:rPr>
              <a:t>Data Preprocessing</a:t>
            </a:r>
            <a:endParaRPr lang="en-US" sz="4200" dirty="0">
              <a:latin typeface="+mj-lt"/>
            </a:endParaRPr>
          </a:p>
        </p:txBody>
      </p:sp>
      <p:sp>
        <p:nvSpPr>
          <p:cNvPr id="4" name="Text 1"/>
          <p:cNvSpPr/>
          <p:nvPr/>
        </p:nvSpPr>
        <p:spPr>
          <a:xfrm>
            <a:off x="6280190" y="1594247"/>
            <a:ext cx="7556421" cy="516017"/>
          </a:xfrm>
          <a:prstGeom prst="rect">
            <a:avLst/>
          </a:prstGeom>
          <a:noFill/>
          <a:ln/>
        </p:spPr>
        <p:txBody>
          <a:bodyPr wrap="square" lIns="0" tIns="0" rIns="0" bIns="0" rtlCol="0" anchor="t"/>
          <a:lstStyle/>
          <a:p>
            <a:pPr marL="0" indent="0" algn="just">
              <a:lnSpc>
                <a:spcPts val="2000"/>
              </a:lnSpc>
              <a:buNone/>
            </a:pPr>
            <a:r>
              <a:rPr lang="en-US" dirty="0">
                <a:solidFill>
                  <a:srgbClr val="EBEDF0"/>
                </a:solidFill>
                <a:latin typeface="+mj-lt"/>
                <a:ea typeface="Geist" pitchFamily="34" charset="-122"/>
                <a:cs typeface="Geist" pitchFamily="34" charset="-120"/>
              </a:rPr>
              <a:t>Cleaning: remove special characters, normalise punctuation and casing. Purpose: reduce noise that disrupts entity and relation detection.</a:t>
            </a:r>
            <a:endParaRPr lang="en-US" dirty="0">
              <a:latin typeface="+mj-lt"/>
            </a:endParaRPr>
          </a:p>
        </p:txBody>
      </p:sp>
      <p:sp>
        <p:nvSpPr>
          <p:cNvPr id="5" name="Text 2"/>
          <p:cNvSpPr/>
          <p:nvPr/>
        </p:nvSpPr>
        <p:spPr>
          <a:xfrm>
            <a:off x="6280190" y="2333506"/>
            <a:ext cx="7556421" cy="516017"/>
          </a:xfrm>
          <a:prstGeom prst="rect">
            <a:avLst/>
          </a:prstGeom>
          <a:noFill/>
          <a:ln/>
        </p:spPr>
        <p:txBody>
          <a:bodyPr wrap="square" lIns="0" tIns="0" rIns="0" bIns="0" rtlCol="0" anchor="t"/>
          <a:lstStyle/>
          <a:p>
            <a:pPr marL="0" indent="0" algn="just">
              <a:lnSpc>
                <a:spcPts val="2000"/>
              </a:lnSpc>
              <a:buNone/>
            </a:pPr>
            <a:r>
              <a:rPr lang="en-US" dirty="0">
                <a:solidFill>
                  <a:srgbClr val="EBEDF0"/>
                </a:solidFill>
                <a:latin typeface="+mj-lt"/>
                <a:ea typeface="Geist" pitchFamily="34" charset="-122"/>
                <a:cs typeface="Geist" pitchFamily="34" charset="-120"/>
              </a:rPr>
              <a:t>Tokenization: Sentence and word tokenisation formatted to spaCy-compatible inputs; handle contractions and punctuation carefully</a:t>
            </a:r>
            <a:r>
              <a:rPr lang="en-US" sz="1550" dirty="0">
                <a:solidFill>
                  <a:srgbClr val="EBEDF0"/>
                </a:solidFill>
                <a:latin typeface="Geist" pitchFamily="34" charset="0"/>
                <a:ea typeface="Geist" pitchFamily="34" charset="-122"/>
                <a:cs typeface="Geist" pitchFamily="34" charset="-120"/>
              </a:rPr>
              <a:t>.</a:t>
            </a:r>
            <a:endParaRPr lang="en-US" sz="1550" dirty="0"/>
          </a:p>
        </p:txBody>
      </p:sp>
      <p:sp>
        <p:nvSpPr>
          <p:cNvPr id="6" name="Text 3"/>
          <p:cNvSpPr/>
          <p:nvPr/>
        </p:nvSpPr>
        <p:spPr>
          <a:xfrm>
            <a:off x="6280190" y="3072765"/>
            <a:ext cx="7556421" cy="516017"/>
          </a:xfrm>
          <a:prstGeom prst="rect">
            <a:avLst/>
          </a:prstGeom>
          <a:noFill/>
          <a:ln/>
        </p:spPr>
        <p:txBody>
          <a:bodyPr wrap="square" lIns="0" tIns="0" rIns="0" bIns="0" rtlCol="0" anchor="t"/>
          <a:lstStyle/>
          <a:p>
            <a:pPr marL="0" indent="0" algn="just">
              <a:lnSpc>
                <a:spcPts val="2000"/>
              </a:lnSpc>
              <a:buNone/>
            </a:pPr>
            <a:r>
              <a:rPr lang="en-US" dirty="0">
                <a:solidFill>
                  <a:srgbClr val="EBEDF0"/>
                </a:solidFill>
                <a:latin typeface="+mj-lt"/>
                <a:ea typeface="Geist" pitchFamily="34" charset="-122"/>
                <a:cs typeface="Geist" pitchFamily="34" charset="-120"/>
              </a:rPr>
              <a:t>Formatting: POS tagging and dependency parsing prep to enable downstream relation extraction.</a:t>
            </a:r>
            <a:endParaRPr lang="en-US" dirty="0">
              <a:latin typeface="+mj-lt"/>
            </a:endParaRPr>
          </a:p>
        </p:txBody>
      </p:sp>
      <p:sp>
        <p:nvSpPr>
          <p:cNvPr id="7" name="Text 4"/>
          <p:cNvSpPr/>
          <p:nvPr/>
        </p:nvSpPr>
        <p:spPr>
          <a:xfrm>
            <a:off x="6280190" y="3812024"/>
            <a:ext cx="7556421" cy="774025"/>
          </a:xfrm>
          <a:prstGeom prst="rect">
            <a:avLst/>
          </a:prstGeom>
          <a:noFill/>
          <a:ln/>
        </p:spPr>
        <p:txBody>
          <a:bodyPr wrap="square" lIns="0" tIns="0" rIns="0" bIns="0" rtlCol="0" anchor="t"/>
          <a:lstStyle/>
          <a:p>
            <a:pPr marL="0" indent="0" algn="just">
              <a:lnSpc>
                <a:spcPts val="2000"/>
              </a:lnSpc>
              <a:buNone/>
            </a:pPr>
            <a:r>
              <a:rPr lang="en-US" dirty="0">
                <a:solidFill>
                  <a:srgbClr val="EBEDF0"/>
                </a:solidFill>
                <a:latin typeface="+mj-lt"/>
                <a:ea typeface="Geist" pitchFamily="34" charset="-122"/>
                <a:cs typeface="Geist" pitchFamily="34" charset="-120"/>
              </a:rPr>
              <a:t>Advanced Techniques: Integration of stemming, lemmatization, and stop-word removal for enhanced textual normalization and noise reduction, tailored to specific analytical requirements.</a:t>
            </a:r>
            <a:endParaRPr lang="en-US" dirty="0">
              <a:latin typeface="+mj-lt"/>
            </a:endParaRPr>
          </a:p>
        </p:txBody>
      </p:sp>
      <p:sp>
        <p:nvSpPr>
          <p:cNvPr id="8" name="Text 5"/>
          <p:cNvSpPr/>
          <p:nvPr/>
        </p:nvSpPr>
        <p:spPr>
          <a:xfrm>
            <a:off x="6280190" y="4809292"/>
            <a:ext cx="7556421" cy="774025"/>
          </a:xfrm>
          <a:prstGeom prst="rect">
            <a:avLst/>
          </a:prstGeom>
          <a:noFill/>
          <a:ln/>
        </p:spPr>
        <p:txBody>
          <a:bodyPr wrap="square" lIns="0" tIns="0" rIns="0" bIns="0" rtlCol="0" anchor="t"/>
          <a:lstStyle/>
          <a:p>
            <a:pPr marL="0" indent="0" algn="just">
              <a:lnSpc>
                <a:spcPts val="2000"/>
              </a:lnSpc>
              <a:buNone/>
            </a:pPr>
            <a:r>
              <a:rPr lang="en-US" dirty="0">
                <a:solidFill>
                  <a:srgbClr val="EBEDF0"/>
                </a:solidFill>
                <a:latin typeface="+mj-lt"/>
                <a:ea typeface="Geist" pitchFamily="34" charset="-122"/>
                <a:cs typeface="Geist" pitchFamily="34" charset="-120"/>
              </a:rPr>
              <a:t>Error Handling: Implementation of comprehensive error handling routines to manage malformed data, unexpected characters, and linguistic edge cases, ensuring pipeline stability.</a:t>
            </a:r>
            <a:endParaRPr lang="en-US" dirty="0">
              <a:latin typeface="+mj-lt"/>
            </a:endParaRPr>
          </a:p>
        </p:txBody>
      </p:sp>
      <p:sp>
        <p:nvSpPr>
          <p:cNvPr id="9" name="Text 6"/>
          <p:cNvSpPr/>
          <p:nvPr/>
        </p:nvSpPr>
        <p:spPr>
          <a:xfrm>
            <a:off x="6280190" y="5806559"/>
            <a:ext cx="7556421" cy="774025"/>
          </a:xfrm>
          <a:prstGeom prst="rect">
            <a:avLst/>
          </a:prstGeom>
          <a:noFill/>
          <a:ln/>
        </p:spPr>
        <p:txBody>
          <a:bodyPr wrap="square" lIns="0" tIns="0" rIns="0" bIns="0" rtlCol="0" anchor="t"/>
          <a:lstStyle/>
          <a:p>
            <a:pPr marL="0" indent="0" algn="just">
              <a:lnSpc>
                <a:spcPts val="2000"/>
              </a:lnSpc>
              <a:buNone/>
            </a:pPr>
            <a:r>
              <a:rPr lang="en-US" dirty="0">
                <a:solidFill>
                  <a:srgbClr val="EBEDF0"/>
                </a:solidFill>
                <a:latin typeface="+mj-lt"/>
                <a:ea typeface="Geist" pitchFamily="34" charset="-122"/>
                <a:cs typeface="Geist" pitchFamily="34" charset="-120"/>
              </a:rPr>
              <a:t>Data Validation: Post-preprocessing validation checks are applied to confirm data integrity, structural consistency, and format adherence, crucial for downstream model performance.</a:t>
            </a:r>
            <a:endParaRPr lang="en-US" dirty="0">
              <a:latin typeface="+mj-lt"/>
            </a:endParaRPr>
          </a:p>
        </p:txBody>
      </p:sp>
      <p:sp>
        <p:nvSpPr>
          <p:cNvPr id="10" name="Text 7"/>
          <p:cNvSpPr/>
          <p:nvPr/>
        </p:nvSpPr>
        <p:spPr>
          <a:xfrm>
            <a:off x="6280190" y="6803827"/>
            <a:ext cx="7556421" cy="774025"/>
          </a:xfrm>
          <a:prstGeom prst="rect">
            <a:avLst/>
          </a:prstGeom>
          <a:noFill/>
          <a:ln/>
        </p:spPr>
        <p:txBody>
          <a:bodyPr wrap="square" lIns="0" tIns="0" rIns="0" bIns="0" rtlCol="0" anchor="t"/>
          <a:lstStyle/>
          <a:p>
            <a:pPr marL="0" indent="0" algn="just">
              <a:lnSpc>
                <a:spcPts val="2000"/>
              </a:lnSpc>
              <a:buNone/>
            </a:pPr>
            <a:r>
              <a:rPr lang="en-US" dirty="0">
                <a:solidFill>
                  <a:srgbClr val="EBEDF0"/>
                </a:solidFill>
                <a:latin typeface="+mj-lt"/>
                <a:ea typeface="Geist" pitchFamily="34" charset="-122"/>
                <a:cs typeface="Geist" pitchFamily="34" charset="-120"/>
              </a:rPr>
              <a:t>Optimization: Strategies like parallel processing and batching are employed to optimize throughput and reduce processing latency for large-scale textual datasets.</a:t>
            </a:r>
            <a:endParaRPr lang="en-US" dirty="0">
              <a:latin typeface="+mj-lt"/>
            </a:endParaRPr>
          </a:p>
        </p:txBody>
      </p:sp>
      <p:sp>
        <p:nvSpPr>
          <p:cNvPr id="11" name="Rectangle 10">
            <a:extLst>
              <a:ext uri="{FF2B5EF4-FFF2-40B4-BE49-F238E27FC236}">
                <a16:creationId xmlns:a16="http://schemas.microsoft.com/office/drawing/2014/main" id="{E3F8068E-27F6-3021-145A-F3FD94E459E6}"/>
              </a:ext>
            </a:extLst>
          </p:cNvPr>
          <p:cNvSpPr/>
          <p:nvPr/>
        </p:nvSpPr>
        <p:spPr>
          <a:xfrm>
            <a:off x="0" y="7577852"/>
            <a:ext cx="14630400" cy="644962"/>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5C7ED4-12DE-E75C-C3E0-31C565F299FB}"/>
              </a:ext>
            </a:extLst>
          </p:cNvPr>
          <p:cNvPicPr>
            <a:picLocks noChangeAspect="1"/>
          </p:cNvPicPr>
          <p:nvPr/>
        </p:nvPicPr>
        <p:blipFill>
          <a:blip r:embed="rId2"/>
          <a:stretch>
            <a:fillRect/>
          </a:stretch>
        </p:blipFill>
        <p:spPr>
          <a:xfrm>
            <a:off x="487784" y="2324759"/>
            <a:ext cx="6217816" cy="5019750"/>
          </a:xfrm>
          <a:prstGeom prst="rect">
            <a:avLst/>
          </a:prstGeom>
        </p:spPr>
      </p:pic>
      <p:pic>
        <p:nvPicPr>
          <p:cNvPr id="7" name="Picture 6">
            <a:extLst>
              <a:ext uri="{FF2B5EF4-FFF2-40B4-BE49-F238E27FC236}">
                <a16:creationId xmlns:a16="http://schemas.microsoft.com/office/drawing/2014/main" id="{FD0DE5B6-8A40-BFEF-96CA-46024B9935E8}"/>
              </a:ext>
            </a:extLst>
          </p:cNvPr>
          <p:cNvPicPr>
            <a:picLocks noChangeAspect="1"/>
          </p:cNvPicPr>
          <p:nvPr/>
        </p:nvPicPr>
        <p:blipFill>
          <a:blip r:embed="rId3"/>
          <a:stretch>
            <a:fillRect/>
          </a:stretch>
        </p:blipFill>
        <p:spPr>
          <a:xfrm>
            <a:off x="7315200" y="2324759"/>
            <a:ext cx="6090501" cy="5005890"/>
          </a:xfrm>
          <a:prstGeom prst="rect">
            <a:avLst/>
          </a:prstGeom>
        </p:spPr>
      </p:pic>
      <p:sp>
        <p:nvSpPr>
          <p:cNvPr id="8" name="TextBox 7">
            <a:extLst>
              <a:ext uri="{FF2B5EF4-FFF2-40B4-BE49-F238E27FC236}">
                <a16:creationId xmlns:a16="http://schemas.microsoft.com/office/drawing/2014/main" id="{301F737F-ECED-DF6E-451A-63E00B07D244}"/>
              </a:ext>
            </a:extLst>
          </p:cNvPr>
          <p:cNvSpPr txBox="1"/>
          <p:nvPr/>
        </p:nvSpPr>
        <p:spPr>
          <a:xfrm>
            <a:off x="1706880" y="1422400"/>
            <a:ext cx="3484880" cy="738664"/>
          </a:xfrm>
          <a:prstGeom prst="rect">
            <a:avLst/>
          </a:prstGeom>
          <a:noFill/>
        </p:spPr>
        <p:txBody>
          <a:bodyPr wrap="square" rtlCol="0">
            <a:spAutoFit/>
          </a:bodyPr>
          <a:lstStyle/>
          <a:p>
            <a:r>
              <a:rPr lang="en-IN" sz="4200" dirty="0">
                <a:solidFill>
                  <a:schemeClr val="bg1"/>
                </a:solidFill>
                <a:latin typeface="+mj-lt"/>
              </a:rPr>
              <a:t>RAW DATASET</a:t>
            </a:r>
          </a:p>
        </p:txBody>
      </p:sp>
      <p:sp>
        <p:nvSpPr>
          <p:cNvPr id="9" name="TextBox 8">
            <a:extLst>
              <a:ext uri="{FF2B5EF4-FFF2-40B4-BE49-F238E27FC236}">
                <a16:creationId xmlns:a16="http://schemas.microsoft.com/office/drawing/2014/main" id="{15559657-8177-9E81-1599-9AB6CE6AF47B}"/>
              </a:ext>
            </a:extLst>
          </p:cNvPr>
          <p:cNvSpPr txBox="1"/>
          <p:nvPr/>
        </p:nvSpPr>
        <p:spPr>
          <a:xfrm>
            <a:off x="7426960" y="1422400"/>
            <a:ext cx="5648960" cy="738664"/>
          </a:xfrm>
          <a:prstGeom prst="rect">
            <a:avLst/>
          </a:prstGeom>
          <a:noFill/>
        </p:spPr>
        <p:txBody>
          <a:bodyPr wrap="square" rtlCol="0">
            <a:spAutoFit/>
          </a:bodyPr>
          <a:lstStyle/>
          <a:p>
            <a:r>
              <a:rPr lang="en-IN" sz="4200" dirty="0">
                <a:solidFill>
                  <a:schemeClr val="bg1"/>
                </a:solidFill>
                <a:latin typeface="+mj-lt"/>
              </a:rPr>
              <a:t>PREPROCESSED DATASET</a:t>
            </a:r>
          </a:p>
        </p:txBody>
      </p:sp>
      <p:sp>
        <p:nvSpPr>
          <p:cNvPr id="10" name="Rectangle 9">
            <a:extLst>
              <a:ext uri="{FF2B5EF4-FFF2-40B4-BE49-F238E27FC236}">
                <a16:creationId xmlns:a16="http://schemas.microsoft.com/office/drawing/2014/main" id="{B3EFD92F-B7FB-8003-3016-0B435CABCF81}"/>
              </a:ext>
            </a:extLst>
          </p:cNvPr>
          <p:cNvSpPr/>
          <p:nvPr/>
        </p:nvSpPr>
        <p:spPr>
          <a:xfrm>
            <a:off x="0" y="7691120"/>
            <a:ext cx="14630400" cy="538480"/>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94215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15077" y="422910"/>
            <a:ext cx="4595098" cy="499705"/>
          </a:xfrm>
          <a:prstGeom prst="rect">
            <a:avLst/>
          </a:prstGeom>
          <a:noFill/>
          <a:ln/>
        </p:spPr>
        <p:txBody>
          <a:bodyPr wrap="none" lIns="0" tIns="0" rIns="0" bIns="0" rtlCol="0" anchor="t"/>
          <a:lstStyle/>
          <a:p>
            <a:pPr marL="0" indent="0" algn="just">
              <a:lnSpc>
                <a:spcPts val="3900"/>
              </a:lnSpc>
              <a:buNone/>
            </a:pPr>
            <a:r>
              <a:rPr lang="en-US" sz="4200" b="1" dirty="0">
                <a:solidFill>
                  <a:srgbClr val="F2F5FA"/>
                </a:solidFill>
                <a:latin typeface="+mj-lt"/>
                <a:ea typeface="Geist Bold" pitchFamily="34" charset="-122"/>
                <a:cs typeface="Geist Bold" pitchFamily="34" charset="-120"/>
              </a:rPr>
              <a:t>Tech Stack &amp; Tools Used</a:t>
            </a:r>
            <a:endParaRPr lang="en-US" sz="4200" dirty="0">
              <a:latin typeface="+mj-lt"/>
            </a:endParaRPr>
          </a:p>
        </p:txBody>
      </p:sp>
      <p:sp>
        <p:nvSpPr>
          <p:cNvPr id="3" name="Text 1"/>
          <p:cNvSpPr/>
          <p:nvPr/>
        </p:nvSpPr>
        <p:spPr>
          <a:xfrm>
            <a:off x="615077" y="1153239"/>
            <a:ext cx="2640806" cy="249912"/>
          </a:xfrm>
          <a:prstGeom prst="rect">
            <a:avLst/>
          </a:prstGeom>
          <a:noFill/>
          <a:ln/>
        </p:spPr>
        <p:txBody>
          <a:bodyPr wrap="none" lIns="0" tIns="0" rIns="0" bIns="0" rtlCol="0" anchor="t"/>
          <a:lstStyle/>
          <a:p>
            <a:pPr marL="0" indent="0" algn="l">
              <a:lnSpc>
                <a:spcPts val="1950"/>
              </a:lnSpc>
              <a:buNone/>
            </a:pPr>
            <a:r>
              <a:rPr lang="en-US" b="1" dirty="0">
                <a:solidFill>
                  <a:srgbClr val="F2F5FA"/>
                </a:solidFill>
                <a:latin typeface="+mj-lt"/>
                <a:ea typeface="Geist Bold" pitchFamily="34" charset="-122"/>
                <a:cs typeface="Geist Bold" pitchFamily="34" charset="-120"/>
              </a:rPr>
              <a:t>Programming &amp; Frameworks</a:t>
            </a:r>
            <a:endParaRPr lang="en-US" dirty="0">
              <a:latin typeface="+mj-lt"/>
            </a:endParaRPr>
          </a:p>
        </p:txBody>
      </p:sp>
      <p:sp>
        <p:nvSpPr>
          <p:cNvPr id="4" name="Text 2"/>
          <p:cNvSpPr/>
          <p:nvPr/>
        </p:nvSpPr>
        <p:spPr>
          <a:xfrm>
            <a:off x="615077" y="1633776"/>
            <a:ext cx="13400246" cy="199906"/>
          </a:xfrm>
          <a:prstGeom prst="rect">
            <a:avLst/>
          </a:prstGeom>
          <a:noFill/>
          <a:ln/>
        </p:spPr>
        <p:txBody>
          <a:bodyPr wrap="none" lIns="0" tIns="0" rIns="0" bIns="0" rtlCol="0" anchor="t"/>
          <a:lstStyle/>
          <a:p>
            <a:pPr marL="342900" indent="-342900" algn="l">
              <a:lnSpc>
                <a:spcPts val="1550"/>
              </a:lnSpc>
              <a:buSzPct val="100000"/>
              <a:buChar char="•"/>
            </a:pPr>
            <a:r>
              <a:rPr lang="en-US" dirty="0">
                <a:solidFill>
                  <a:srgbClr val="EBEDF0"/>
                </a:solidFill>
                <a:latin typeface="+mj-lt"/>
                <a:ea typeface="Geist" pitchFamily="34" charset="-122"/>
                <a:cs typeface="Geist" pitchFamily="34" charset="-120"/>
              </a:rPr>
              <a:t>Python 3 — Core language for pipeline development</a:t>
            </a:r>
            <a:endParaRPr lang="en-US" dirty="0">
              <a:latin typeface="+mj-lt"/>
            </a:endParaRPr>
          </a:p>
        </p:txBody>
      </p:sp>
      <p:sp>
        <p:nvSpPr>
          <p:cNvPr id="5" name="Text 3"/>
          <p:cNvSpPr/>
          <p:nvPr/>
        </p:nvSpPr>
        <p:spPr>
          <a:xfrm>
            <a:off x="615077" y="1887498"/>
            <a:ext cx="13400246" cy="199906"/>
          </a:xfrm>
          <a:prstGeom prst="rect">
            <a:avLst/>
          </a:prstGeom>
          <a:noFill/>
          <a:ln/>
        </p:spPr>
        <p:txBody>
          <a:bodyPr wrap="none" lIns="0" tIns="0" rIns="0" bIns="0" rtlCol="0" anchor="t"/>
          <a:lstStyle/>
          <a:p>
            <a:pPr marL="342900" indent="-342900" algn="l">
              <a:lnSpc>
                <a:spcPts val="1550"/>
              </a:lnSpc>
              <a:buSzPct val="100000"/>
              <a:buChar char="•"/>
            </a:pPr>
            <a:r>
              <a:rPr lang="en-US" dirty="0">
                <a:solidFill>
                  <a:srgbClr val="EBEDF0"/>
                </a:solidFill>
                <a:latin typeface="+mj-lt"/>
                <a:ea typeface="Geist" pitchFamily="34" charset="-122"/>
                <a:cs typeface="Geist" pitchFamily="34" charset="-120"/>
              </a:rPr>
              <a:t>Streamlit — For web-based deployment and interactive UI</a:t>
            </a:r>
            <a:endParaRPr lang="en-US" dirty="0">
              <a:latin typeface="+mj-lt"/>
            </a:endParaRPr>
          </a:p>
        </p:txBody>
      </p:sp>
      <p:sp>
        <p:nvSpPr>
          <p:cNvPr id="6" name="Text 4"/>
          <p:cNvSpPr/>
          <p:nvPr/>
        </p:nvSpPr>
        <p:spPr>
          <a:xfrm>
            <a:off x="615077" y="2318028"/>
            <a:ext cx="2770942" cy="249912"/>
          </a:xfrm>
          <a:prstGeom prst="rect">
            <a:avLst/>
          </a:prstGeom>
          <a:noFill/>
          <a:ln/>
        </p:spPr>
        <p:txBody>
          <a:bodyPr wrap="none" lIns="0" tIns="0" rIns="0" bIns="0" rtlCol="0" anchor="t"/>
          <a:lstStyle/>
          <a:p>
            <a:pPr marL="0" indent="0" algn="l">
              <a:lnSpc>
                <a:spcPts val="1950"/>
              </a:lnSpc>
              <a:buNone/>
            </a:pPr>
            <a:r>
              <a:rPr lang="en-US" b="1" dirty="0">
                <a:solidFill>
                  <a:srgbClr val="F2F5FA"/>
                </a:solidFill>
                <a:latin typeface="+mj-lt"/>
                <a:ea typeface="Geist Bold" pitchFamily="34" charset="-122"/>
                <a:cs typeface="Geist Bold" pitchFamily="34" charset="-120"/>
              </a:rPr>
              <a:t>Natural Language Processing</a:t>
            </a:r>
            <a:endParaRPr lang="en-US" dirty="0">
              <a:latin typeface="+mj-lt"/>
            </a:endParaRPr>
          </a:p>
        </p:txBody>
      </p:sp>
      <p:sp>
        <p:nvSpPr>
          <p:cNvPr id="7" name="Text 5"/>
          <p:cNvSpPr/>
          <p:nvPr/>
        </p:nvSpPr>
        <p:spPr>
          <a:xfrm>
            <a:off x="615077" y="2798564"/>
            <a:ext cx="13400246" cy="199906"/>
          </a:xfrm>
          <a:prstGeom prst="rect">
            <a:avLst/>
          </a:prstGeom>
          <a:noFill/>
          <a:ln/>
        </p:spPr>
        <p:txBody>
          <a:bodyPr wrap="none" lIns="0" tIns="0" rIns="0" bIns="0" rtlCol="0" anchor="t"/>
          <a:lstStyle/>
          <a:p>
            <a:pPr marL="342900" indent="-342900" algn="l">
              <a:lnSpc>
                <a:spcPts val="1550"/>
              </a:lnSpc>
              <a:buSzPct val="100000"/>
              <a:buChar char="•"/>
            </a:pPr>
            <a:r>
              <a:rPr lang="en-US" dirty="0">
                <a:solidFill>
                  <a:srgbClr val="EBEDF0"/>
                </a:solidFill>
                <a:latin typeface="+mj-lt"/>
                <a:ea typeface="Geist" pitchFamily="34" charset="-122"/>
                <a:cs typeface="Geist" pitchFamily="34" charset="-120"/>
              </a:rPr>
              <a:t>spaCy (en_core_web_sm) — For tokenization, NER, and dependency parsing</a:t>
            </a:r>
            <a:endParaRPr lang="en-US" dirty="0">
              <a:latin typeface="+mj-lt"/>
            </a:endParaRPr>
          </a:p>
        </p:txBody>
      </p:sp>
      <p:sp>
        <p:nvSpPr>
          <p:cNvPr id="8" name="Text 6"/>
          <p:cNvSpPr/>
          <p:nvPr/>
        </p:nvSpPr>
        <p:spPr>
          <a:xfrm>
            <a:off x="615077" y="3052286"/>
            <a:ext cx="13400246" cy="199906"/>
          </a:xfrm>
          <a:prstGeom prst="rect">
            <a:avLst/>
          </a:prstGeom>
          <a:noFill/>
          <a:ln/>
        </p:spPr>
        <p:txBody>
          <a:bodyPr wrap="none" lIns="0" tIns="0" rIns="0" bIns="0" rtlCol="0" anchor="t"/>
          <a:lstStyle/>
          <a:p>
            <a:pPr marL="342900" indent="-342900" algn="l">
              <a:lnSpc>
                <a:spcPts val="1550"/>
              </a:lnSpc>
              <a:buSzPct val="100000"/>
              <a:buChar char="•"/>
            </a:pPr>
            <a:r>
              <a:rPr lang="en-US" dirty="0">
                <a:solidFill>
                  <a:srgbClr val="EBEDF0"/>
                </a:solidFill>
                <a:latin typeface="+mj-lt"/>
                <a:ea typeface="Geist" pitchFamily="34" charset="-122"/>
                <a:cs typeface="Geist" pitchFamily="34" charset="-120"/>
              </a:rPr>
              <a:t>SentenceTransformer (all-MiniLM-L6-v2) — For semantic search and query embeddings</a:t>
            </a:r>
            <a:endParaRPr lang="en-US" dirty="0">
              <a:latin typeface="+mj-lt"/>
            </a:endParaRPr>
          </a:p>
        </p:txBody>
      </p:sp>
      <p:sp>
        <p:nvSpPr>
          <p:cNvPr id="9" name="Text 7"/>
          <p:cNvSpPr/>
          <p:nvPr/>
        </p:nvSpPr>
        <p:spPr>
          <a:xfrm>
            <a:off x="615077" y="3482816"/>
            <a:ext cx="1922383" cy="249912"/>
          </a:xfrm>
          <a:prstGeom prst="rect">
            <a:avLst/>
          </a:prstGeom>
          <a:noFill/>
          <a:ln/>
        </p:spPr>
        <p:txBody>
          <a:bodyPr wrap="none" lIns="0" tIns="0" rIns="0" bIns="0" rtlCol="0" anchor="t"/>
          <a:lstStyle/>
          <a:p>
            <a:pPr marL="0" indent="0" algn="l">
              <a:lnSpc>
                <a:spcPts val="1950"/>
              </a:lnSpc>
              <a:buNone/>
            </a:pPr>
            <a:r>
              <a:rPr lang="en-US" b="1" dirty="0">
                <a:solidFill>
                  <a:srgbClr val="F2F5FA"/>
                </a:solidFill>
                <a:latin typeface="+mj-lt"/>
                <a:ea typeface="Geist Bold" pitchFamily="34" charset="-122"/>
                <a:cs typeface="Geist Bold" pitchFamily="34" charset="-120"/>
              </a:rPr>
              <a:t>Data Handling</a:t>
            </a:r>
            <a:endParaRPr lang="en-US" dirty="0">
              <a:latin typeface="+mj-lt"/>
            </a:endParaRPr>
          </a:p>
        </p:txBody>
      </p:sp>
      <p:sp>
        <p:nvSpPr>
          <p:cNvPr id="10" name="Text 8"/>
          <p:cNvSpPr/>
          <p:nvPr/>
        </p:nvSpPr>
        <p:spPr>
          <a:xfrm>
            <a:off x="615077" y="3963353"/>
            <a:ext cx="13400246" cy="199906"/>
          </a:xfrm>
          <a:prstGeom prst="rect">
            <a:avLst/>
          </a:prstGeom>
          <a:noFill/>
          <a:ln/>
        </p:spPr>
        <p:txBody>
          <a:bodyPr wrap="none" lIns="0" tIns="0" rIns="0" bIns="0" rtlCol="0" anchor="t"/>
          <a:lstStyle/>
          <a:p>
            <a:pPr marL="342900" indent="-342900" algn="l">
              <a:lnSpc>
                <a:spcPts val="1550"/>
              </a:lnSpc>
              <a:buSzPct val="100000"/>
              <a:buChar char="•"/>
            </a:pPr>
            <a:r>
              <a:rPr lang="en-US" dirty="0">
                <a:solidFill>
                  <a:srgbClr val="EBEDF0"/>
                </a:solidFill>
                <a:latin typeface="+mj-lt"/>
                <a:ea typeface="Geist" pitchFamily="34" charset="-122"/>
                <a:cs typeface="Geist" pitchFamily="34" charset="-120"/>
              </a:rPr>
              <a:t>Pandas — For dataset preprocessing and manipulation</a:t>
            </a:r>
            <a:endParaRPr lang="en-US" dirty="0">
              <a:latin typeface="+mj-lt"/>
            </a:endParaRPr>
          </a:p>
        </p:txBody>
      </p:sp>
      <p:sp>
        <p:nvSpPr>
          <p:cNvPr id="11" name="Text 9"/>
          <p:cNvSpPr/>
          <p:nvPr/>
        </p:nvSpPr>
        <p:spPr>
          <a:xfrm>
            <a:off x="615077" y="4217075"/>
            <a:ext cx="13400246" cy="199906"/>
          </a:xfrm>
          <a:prstGeom prst="rect">
            <a:avLst/>
          </a:prstGeom>
          <a:noFill/>
          <a:ln/>
        </p:spPr>
        <p:txBody>
          <a:bodyPr wrap="none" lIns="0" tIns="0" rIns="0" bIns="0" rtlCol="0" anchor="t"/>
          <a:lstStyle/>
          <a:p>
            <a:pPr marL="342900" indent="-342900" algn="l">
              <a:lnSpc>
                <a:spcPts val="1550"/>
              </a:lnSpc>
              <a:buSzPct val="100000"/>
              <a:buChar char="•"/>
            </a:pPr>
            <a:r>
              <a:rPr lang="en-US" dirty="0">
                <a:solidFill>
                  <a:srgbClr val="EBEDF0"/>
                </a:solidFill>
                <a:latin typeface="+mj-lt"/>
                <a:ea typeface="Geist" pitchFamily="34" charset="-122"/>
                <a:cs typeface="Geist" pitchFamily="34" charset="-120"/>
              </a:rPr>
              <a:t>CSV/Excel readers — For file input support</a:t>
            </a:r>
            <a:endParaRPr lang="en-US" dirty="0">
              <a:latin typeface="+mj-lt"/>
            </a:endParaRPr>
          </a:p>
        </p:txBody>
      </p:sp>
      <p:sp>
        <p:nvSpPr>
          <p:cNvPr id="12" name="Text 10"/>
          <p:cNvSpPr/>
          <p:nvPr/>
        </p:nvSpPr>
        <p:spPr>
          <a:xfrm>
            <a:off x="615077" y="4647605"/>
            <a:ext cx="3299698" cy="249912"/>
          </a:xfrm>
          <a:prstGeom prst="rect">
            <a:avLst/>
          </a:prstGeom>
          <a:noFill/>
          <a:ln/>
        </p:spPr>
        <p:txBody>
          <a:bodyPr wrap="none" lIns="0" tIns="0" rIns="0" bIns="0" rtlCol="0" anchor="t"/>
          <a:lstStyle/>
          <a:p>
            <a:pPr marL="0" indent="0" algn="l">
              <a:lnSpc>
                <a:spcPts val="1950"/>
              </a:lnSpc>
              <a:buNone/>
            </a:pPr>
            <a:r>
              <a:rPr lang="en-US" b="1" dirty="0">
                <a:solidFill>
                  <a:srgbClr val="F2F5FA"/>
                </a:solidFill>
                <a:latin typeface="+mj-lt"/>
                <a:ea typeface="Geist Bold" pitchFamily="34" charset="-122"/>
                <a:cs typeface="Geist Bold" pitchFamily="34" charset="-120"/>
              </a:rPr>
              <a:t>Graph Construction &amp; Visualization</a:t>
            </a:r>
            <a:endParaRPr lang="en-US" dirty="0">
              <a:latin typeface="+mj-lt"/>
            </a:endParaRPr>
          </a:p>
        </p:txBody>
      </p:sp>
      <p:sp>
        <p:nvSpPr>
          <p:cNvPr id="13" name="Text 11"/>
          <p:cNvSpPr/>
          <p:nvPr/>
        </p:nvSpPr>
        <p:spPr>
          <a:xfrm>
            <a:off x="615077" y="5128141"/>
            <a:ext cx="13400246" cy="199906"/>
          </a:xfrm>
          <a:prstGeom prst="rect">
            <a:avLst/>
          </a:prstGeom>
          <a:noFill/>
          <a:ln/>
        </p:spPr>
        <p:txBody>
          <a:bodyPr wrap="none" lIns="0" tIns="0" rIns="0" bIns="0" rtlCol="0" anchor="t"/>
          <a:lstStyle/>
          <a:p>
            <a:pPr marL="342900" indent="-342900" algn="l">
              <a:lnSpc>
                <a:spcPts val="1550"/>
              </a:lnSpc>
              <a:buSzPct val="100000"/>
              <a:buChar char="•"/>
            </a:pPr>
            <a:r>
              <a:rPr lang="en-US" dirty="0">
                <a:solidFill>
                  <a:srgbClr val="EBEDF0"/>
                </a:solidFill>
                <a:latin typeface="+mj-lt"/>
                <a:ea typeface="Geist" pitchFamily="34" charset="-122"/>
                <a:cs typeface="Geist" pitchFamily="34" charset="-120"/>
              </a:rPr>
              <a:t>NetworkX — For building directed knowledge graphs</a:t>
            </a:r>
            <a:endParaRPr lang="en-US" dirty="0">
              <a:latin typeface="+mj-lt"/>
            </a:endParaRPr>
          </a:p>
        </p:txBody>
      </p:sp>
      <p:sp>
        <p:nvSpPr>
          <p:cNvPr id="14" name="Text 12"/>
          <p:cNvSpPr/>
          <p:nvPr/>
        </p:nvSpPr>
        <p:spPr>
          <a:xfrm>
            <a:off x="615077" y="5381863"/>
            <a:ext cx="13400246" cy="199906"/>
          </a:xfrm>
          <a:prstGeom prst="rect">
            <a:avLst/>
          </a:prstGeom>
          <a:noFill/>
          <a:ln/>
        </p:spPr>
        <p:txBody>
          <a:bodyPr wrap="none" lIns="0" tIns="0" rIns="0" bIns="0" rtlCol="0" anchor="t"/>
          <a:lstStyle/>
          <a:p>
            <a:pPr marL="342900" indent="-342900" algn="l">
              <a:lnSpc>
                <a:spcPts val="1550"/>
              </a:lnSpc>
              <a:buSzPct val="100000"/>
              <a:buChar char="•"/>
            </a:pPr>
            <a:r>
              <a:rPr lang="en-US" dirty="0" err="1">
                <a:solidFill>
                  <a:srgbClr val="EBEDF0"/>
                </a:solidFill>
                <a:latin typeface="+mj-lt"/>
                <a:ea typeface="Geist" pitchFamily="34" charset="-122"/>
                <a:cs typeface="Geist" pitchFamily="34" charset="-120"/>
              </a:rPr>
              <a:t>PyVis</a:t>
            </a:r>
            <a:r>
              <a:rPr lang="en-US" dirty="0">
                <a:solidFill>
                  <a:srgbClr val="EBEDF0"/>
                </a:solidFill>
                <a:latin typeface="+mj-lt"/>
                <a:ea typeface="Geist" pitchFamily="34" charset="-122"/>
                <a:cs typeface="Geist" pitchFamily="34" charset="-120"/>
              </a:rPr>
              <a:t> — For generating interactive graph visualizations in </a:t>
            </a:r>
            <a:r>
              <a:rPr lang="en-US" dirty="0" err="1">
                <a:solidFill>
                  <a:srgbClr val="EBEDF0"/>
                </a:solidFill>
                <a:latin typeface="+mj-lt"/>
                <a:ea typeface="Geist" pitchFamily="34" charset="-122"/>
                <a:cs typeface="Geist" pitchFamily="34" charset="-120"/>
              </a:rPr>
              <a:t>Streamlit</a:t>
            </a:r>
            <a:endParaRPr lang="en-US" dirty="0">
              <a:latin typeface="+mj-lt"/>
            </a:endParaRPr>
          </a:p>
        </p:txBody>
      </p:sp>
      <p:sp>
        <p:nvSpPr>
          <p:cNvPr id="15" name="Text 13"/>
          <p:cNvSpPr/>
          <p:nvPr/>
        </p:nvSpPr>
        <p:spPr>
          <a:xfrm>
            <a:off x="615077" y="5812393"/>
            <a:ext cx="1922383" cy="249912"/>
          </a:xfrm>
          <a:prstGeom prst="rect">
            <a:avLst/>
          </a:prstGeom>
          <a:noFill/>
          <a:ln/>
        </p:spPr>
        <p:txBody>
          <a:bodyPr wrap="none" lIns="0" tIns="0" rIns="0" bIns="0" rtlCol="0" anchor="t"/>
          <a:lstStyle/>
          <a:p>
            <a:pPr marL="0" indent="0" algn="l">
              <a:lnSpc>
                <a:spcPts val="1950"/>
              </a:lnSpc>
              <a:buNone/>
            </a:pPr>
            <a:r>
              <a:rPr lang="en-US" b="1" dirty="0">
                <a:solidFill>
                  <a:srgbClr val="F2F5FA"/>
                </a:solidFill>
                <a:latin typeface="+mj-lt"/>
                <a:ea typeface="Geist Bold" pitchFamily="34" charset="-122"/>
                <a:cs typeface="Geist Bold" pitchFamily="34" charset="-120"/>
              </a:rPr>
              <a:t>Other Utilities</a:t>
            </a:r>
            <a:endParaRPr lang="en-US" dirty="0">
              <a:latin typeface="+mj-lt"/>
            </a:endParaRPr>
          </a:p>
        </p:txBody>
      </p:sp>
      <p:sp>
        <p:nvSpPr>
          <p:cNvPr id="16" name="Text 14"/>
          <p:cNvSpPr/>
          <p:nvPr/>
        </p:nvSpPr>
        <p:spPr>
          <a:xfrm>
            <a:off x="615077" y="6292929"/>
            <a:ext cx="13400246" cy="199906"/>
          </a:xfrm>
          <a:prstGeom prst="rect">
            <a:avLst/>
          </a:prstGeom>
          <a:noFill/>
          <a:ln/>
        </p:spPr>
        <p:txBody>
          <a:bodyPr wrap="none" lIns="0" tIns="0" rIns="0" bIns="0" rtlCol="0" anchor="t"/>
          <a:lstStyle/>
          <a:p>
            <a:pPr marL="342900" indent="-342900" algn="l">
              <a:lnSpc>
                <a:spcPts val="1550"/>
              </a:lnSpc>
              <a:buSzPct val="100000"/>
              <a:buChar char="•"/>
            </a:pPr>
            <a:r>
              <a:rPr lang="en-US" dirty="0">
                <a:solidFill>
                  <a:srgbClr val="EBEDF0"/>
                </a:solidFill>
                <a:latin typeface="+mj-lt"/>
                <a:ea typeface="Geist" pitchFamily="34" charset="-122"/>
                <a:cs typeface="Geist" pitchFamily="34" charset="-120"/>
              </a:rPr>
              <a:t>Tempfile &amp; Streamlit Components — For HTML rendering of graphs</a:t>
            </a:r>
            <a:endParaRPr lang="en-US" dirty="0">
              <a:latin typeface="+mj-lt"/>
            </a:endParaRPr>
          </a:p>
        </p:txBody>
      </p:sp>
      <p:pic>
        <p:nvPicPr>
          <p:cNvPr id="18" name="Image 0" descr="preencoded.png"/>
          <p:cNvPicPr>
            <a:picLocks noChangeAspect="1"/>
          </p:cNvPicPr>
          <p:nvPr/>
        </p:nvPicPr>
        <p:blipFill>
          <a:blip r:embed="rId3"/>
          <a:stretch>
            <a:fillRect/>
          </a:stretch>
        </p:blipFill>
        <p:spPr>
          <a:xfrm>
            <a:off x="364990" y="6595824"/>
            <a:ext cx="768906" cy="615077"/>
          </a:xfrm>
          <a:prstGeom prst="rect">
            <a:avLst/>
          </a:prstGeom>
        </p:spPr>
      </p:pic>
      <p:pic>
        <p:nvPicPr>
          <p:cNvPr id="19" name="Image 1" descr="preencoded.png"/>
          <p:cNvPicPr>
            <a:picLocks noChangeAspect="1"/>
          </p:cNvPicPr>
          <p:nvPr/>
        </p:nvPicPr>
        <p:blipFill>
          <a:blip r:embed="rId4"/>
          <a:stretch>
            <a:fillRect/>
          </a:stretch>
        </p:blipFill>
        <p:spPr>
          <a:xfrm>
            <a:off x="1133896" y="6588918"/>
            <a:ext cx="1148477" cy="615077"/>
          </a:xfrm>
          <a:prstGeom prst="rect">
            <a:avLst/>
          </a:prstGeom>
        </p:spPr>
      </p:pic>
      <p:pic>
        <p:nvPicPr>
          <p:cNvPr id="20" name="Image 2" descr="preencoded.png"/>
          <p:cNvPicPr>
            <a:picLocks noChangeAspect="1"/>
          </p:cNvPicPr>
          <p:nvPr/>
        </p:nvPicPr>
        <p:blipFill>
          <a:blip r:embed="rId5"/>
          <a:stretch>
            <a:fillRect/>
          </a:stretch>
        </p:blipFill>
        <p:spPr>
          <a:xfrm>
            <a:off x="2317552" y="6595824"/>
            <a:ext cx="1597223" cy="615077"/>
          </a:xfrm>
          <a:prstGeom prst="rect">
            <a:avLst/>
          </a:prstGeom>
        </p:spPr>
      </p:pic>
      <p:pic>
        <p:nvPicPr>
          <p:cNvPr id="22" name="Image 4" descr="preencoded.png"/>
          <p:cNvPicPr>
            <a:picLocks noChangeAspect="1"/>
          </p:cNvPicPr>
          <p:nvPr/>
        </p:nvPicPr>
        <p:blipFill>
          <a:blip r:embed="rId6"/>
          <a:stretch>
            <a:fillRect/>
          </a:stretch>
        </p:blipFill>
        <p:spPr>
          <a:xfrm>
            <a:off x="4891325" y="6587294"/>
            <a:ext cx="1127641" cy="615077"/>
          </a:xfrm>
          <a:prstGeom prst="rect">
            <a:avLst/>
          </a:prstGeom>
        </p:spPr>
      </p:pic>
      <p:pic>
        <p:nvPicPr>
          <p:cNvPr id="24" name="Image 6" descr="preencoded.png"/>
          <p:cNvPicPr>
            <a:picLocks noChangeAspect="1"/>
          </p:cNvPicPr>
          <p:nvPr/>
        </p:nvPicPr>
        <p:blipFill>
          <a:blip r:embed="rId7"/>
          <a:stretch>
            <a:fillRect/>
          </a:stretch>
        </p:blipFill>
        <p:spPr>
          <a:xfrm>
            <a:off x="3971925" y="6595824"/>
            <a:ext cx="928092" cy="615077"/>
          </a:xfrm>
          <a:prstGeom prst="rect">
            <a:avLst/>
          </a:prstGeom>
        </p:spPr>
      </p:pic>
      <p:sp>
        <p:nvSpPr>
          <p:cNvPr id="27" name="Rectangle 26">
            <a:extLst>
              <a:ext uri="{FF2B5EF4-FFF2-40B4-BE49-F238E27FC236}">
                <a16:creationId xmlns:a16="http://schemas.microsoft.com/office/drawing/2014/main" id="{603FD2C9-BFE0-8A54-F335-91579BA222F6}"/>
              </a:ext>
            </a:extLst>
          </p:cNvPr>
          <p:cNvSpPr/>
          <p:nvPr/>
        </p:nvSpPr>
        <p:spPr>
          <a:xfrm>
            <a:off x="0" y="7627434"/>
            <a:ext cx="14630400" cy="588992"/>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9" name="Picture 28">
            <a:extLst>
              <a:ext uri="{FF2B5EF4-FFF2-40B4-BE49-F238E27FC236}">
                <a16:creationId xmlns:a16="http://schemas.microsoft.com/office/drawing/2014/main" id="{53CC6D09-0899-EDE6-A98F-9EC9122E19C9}"/>
              </a:ext>
            </a:extLst>
          </p:cNvPr>
          <p:cNvPicPr>
            <a:picLocks noChangeAspect="1"/>
          </p:cNvPicPr>
          <p:nvPr/>
        </p:nvPicPr>
        <p:blipFill>
          <a:blip r:embed="rId8"/>
          <a:stretch>
            <a:fillRect/>
          </a:stretch>
        </p:blipFill>
        <p:spPr>
          <a:xfrm>
            <a:off x="7315200" y="3406295"/>
            <a:ext cx="6943855" cy="217547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60400" y="741680"/>
            <a:ext cx="8217019" cy="1138079"/>
          </a:xfrm>
          <a:prstGeom prst="rect">
            <a:avLst/>
          </a:prstGeom>
          <a:noFill/>
          <a:ln/>
        </p:spPr>
        <p:txBody>
          <a:bodyPr wrap="none" lIns="0" tIns="0" rIns="0" bIns="0" rtlCol="0" anchor="t"/>
          <a:lstStyle/>
          <a:p>
            <a:pPr marL="0" indent="0" algn="l">
              <a:lnSpc>
                <a:spcPts val="5050"/>
              </a:lnSpc>
              <a:buNone/>
            </a:pPr>
            <a:r>
              <a:rPr lang="en-US" sz="4200" b="1" dirty="0">
                <a:solidFill>
                  <a:srgbClr val="F2F5FA"/>
                </a:solidFill>
                <a:latin typeface="+mj-lt"/>
                <a:ea typeface="Geist Bold" pitchFamily="34" charset="-122"/>
                <a:cs typeface="Geist Bold" pitchFamily="34" charset="-120"/>
              </a:rPr>
              <a:t>Implementation &amp; Code Overview</a:t>
            </a:r>
            <a:endParaRPr lang="en-US" sz="4200" dirty="0">
              <a:latin typeface="+mj-lt"/>
            </a:endParaRPr>
          </a:p>
        </p:txBody>
      </p:sp>
      <p:sp>
        <p:nvSpPr>
          <p:cNvPr id="3" name="Text 1"/>
          <p:cNvSpPr/>
          <p:nvPr/>
        </p:nvSpPr>
        <p:spPr>
          <a:xfrm>
            <a:off x="793790" y="2375773"/>
            <a:ext cx="3698677" cy="322540"/>
          </a:xfrm>
          <a:prstGeom prst="rect">
            <a:avLst/>
          </a:prstGeom>
          <a:noFill/>
          <a:ln/>
        </p:spPr>
        <p:txBody>
          <a:bodyPr wrap="none" lIns="0" tIns="0" rIns="0" bIns="0" rtlCol="0" anchor="t"/>
          <a:lstStyle/>
          <a:p>
            <a:pPr marL="0" indent="0" algn="l">
              <a:lnSpc>
                <a:spcPts val="2500"/>
              </a:lnSpc>
              <a:buNone/>
            </a:pPr>
            <a:r>
              <a:rPr lang="en-US" sz="1950" b="1" dirty="0">
                <a:solidFill>
                  <a:srgbClr val="000000"/>
                </a:solidFill>
                <a:latin typeface="Geist Bold" pitchFamily="34" charset="0"/>
                <a:ea typeface="Geist Bold" pitchFamily="34" charset="-122"/>
                <a:cs typeface="Geist Bold" pitchFamily="34" charset="-120"/>
              </a:rPr>
              <a:t>🧰</a:t>
            </a:r>
            <a:r>
              <a:rPr lang="en-US" sz="1950" b="1" dirty="0">
                <a:solidFill>
                  <a:srgbClr val="F2F5FA"/>
                </a:solidFill>
                <a:latin typeface="Geist Bold" pitchFamily="34" charset="0"/>
                <a:ea typeface="Geist Bold" pitchFamily="34" charset="-122"/>
                <a:cs typeface="Geist Bold" pitchFamily="34" charset="-120"/>
              </a:rPr>
              <a:t> </a:t>
            </a:r>
            <a:r>
              <a:rPr lang="en-US" sz="2000" b="1" dirty="0">
                <a:solidFill>
                  <a:srgbClr val="F2F5FA"/>
                </a:solidFill>
                <a:latin typeface="+mj-lt"/>
                <a:ea typeface="Geist Bold" pitchFamily="34" charset="-122"/>
                <a:cs typeface="Geist Bold" pitchFamily="34" charset="-120"/>
              </a:rPr>
              <a:t>Key Implementation Details</a:t>
            </a:r>
            <a:endParaRPr lang="en-US" sz="2000" dirty="0">
              <a:latin typeface="+mj-lt"/>
            </a:endParaRPr>
          </a:p>
        </p:txBody>
      </p:sp>
      <p:sp>
        <p:nvSpPr>
          <p:cNvPr id="4" name="Text 2"/>
          <p:cNvSpPr/>
          <p:nvPr/>
        </p:nvSpPr>
        <p:spPr>
          <a:xfrm>
            <a:off x="793790" y="2896672"/>
            <a:ext cx="6955631" cy="516017"/>
          </a:xfrm>
          <a:prstGeom prst="rect">
            <a:avLst/>
          </a:prstGeom>
          <a:noFill/>
          <a:ln/>
        </p:spPr>
        <p:txBody>
          <a:bodyPr wrap="square" lIns="0" tIns="0" rIns="0" bIns="0" rtlCol="0" anchor="t"/>
          <a:lstStyle/>
          <a:p>
            <a:pPr marL="342900" indent="-342900" algn="l">
              <a:lnSpc>
                <a:spcPts val="2000"/>
              </a:lnSpc>
              <a:buSzPct val="100000"/>
              <a:buChar char="•"/>
            </a:pPr>
            <a:r>
              <a:rPr lang="en-US" dirty="0">
                <a:solidFill>
                  <a:srgbClr val="EBEDF0"/>
                </a:solidFill>
                <a:latin typeface="+mj-lt"/>
                <a:ea typeface="Geist" pitchFamily="34" charset="-122"/>
                <a:cs typeface="Geist" pitchFamily="34" charset="-120"/>
              </a:rPr>
              <a:t>Built a complete Streamlit web application for knowledge graph construction</a:t>
            </a:r>
            <a:endParaRPr lang="en-US" dirty="0">
              <a:latin typeface="+mj-lt"/>
            </a:endParaRPr>
          </a:p>
        </p:txBody>
      </p:sp>
      <p:sp>
        <p:nvSpPr>
          <p:cNvPr id="5" name="Text 3"/>
          <p:cNvSpPr/>
          <p:nvPr/>
        </p:nvSpPr>
        <p:spPr>
          <a:xfrm>
            <a:off x="793790" y="3482102"/>
            <a:ext cx="6955631" cy="516017"/>
          </a:xfrm>
          <a:prstGeom prst="rect">
            <a:avLst/>
          </a:prstGeom>
          <a:noFill/>
          <a:ln/>
        </p:spPr>
        <p:txBody>
          <a:bodyPr wrap="square" lIns="0" tIns="0" rIns="0" bIns="0" rtlCol="0" anchor="t"/>
          <a:lstStyle/>
          <a:p>
            <a:pPr marL="342900" indent="-342900" algn="l">
              <a:lnSpc>
                <a:spcPts val="2000"/>
              </a:lnSpc>
              <a:buSzPct val="100000"/>
              <a:buChar char="•"/>
            </a:pPr>
            <a:r>
              <a:rPr lang="en-US" dirty="0">
                <a:solidFill>
                  <a:srgbClr val="EBEDF0"/>
                </a:solidFill>
                <a:latin typeface="+mj-lt"/>
                <a:ea typeface="Geist" pitchFamily="34" charset="-122"/>
                <a:cs typeface="Geist" pitchFamily="34" charset="-120"/>
              </a:rPr>
              <a:t>Implemented file upload functionality supporting CSV and Excel formats with 'sentence' column processing</a:t>
            </a:r>
            <a:endParaRPr lang="en-US" dirty="0">
              <a:latin typeface="+mj-lt"/>
            </a:endParaRPr>
          </a:p>
        </p:txBody>
      </p:sp>
      <p:sp>
        <p:nvSpPr>
          <p:cNvPr id="6" name="Text 4"/>
          <p:cNvSpPr/>
          <p:nvPr/>
        </p:nvSpPr>
        <p:spPr>
          <a:xfrm>
            <a:off x="793790" y="4067532"/>
            <a:ext cx="6955631" cy="516017"/>
          </a:xfrm>
          <a:prstGeom prst="rect">
            <a:avLst/>
          </a:prstGeom>
          <a:noFill/>
          <a:ln/>
        </p:spPr>
        <p:txBody>
          <a:bodyPr wrap="square" lIns="0" tIns="0" rIns="0" bIns="0" rtlCol="0" anchor="t"/>
          <a:lstStyle/>
          <a:p>
            <a:pPr marL="342900" indent="-342900" algn="l">
              <a:lnSpc>
                <a:spcPts val="2000"/>
              </a:lnSpc>
              <a:buSzPct val="100000"/>
              <a:buChar char="•"/>
            </a:pPr>
            <a:r>
              <a:rPr lang="en-US" dirty="0">
                <a:solidFill>
                  <a:srgbClr val="EBEDF0"/>
                </a:solidFill>
                <a:latin typeface="+mj-lt"/>
                <a:ea typeface="Geist" pitchFamily="34" charset="-122"/>
                <a:cs typeface="Geist" pitchFamily="34" charset="-120"/>
              </a:rPr>
              <a:t>Developed Named Entity Recognition using spaCy for entity extraction from text data</a:t>
            </a:r>
            <a:endParaRPr lang="en-US" dirty="0">
              <a:latin typeface="+mj-lt"/>
            </a:endParaRPr>
          </a:p>
        </p:txBody>
      </p:sp>
      <p:sp>
        <p:nvSpPr>
          <p:cNvPr id="7" name="Text 5"/>
          <p:cNvSpPr/>
          <p:nvPr/>
        </p:nvSpPr>
        <p:spPr>
          <a:xfrm>
            <a:off x="793790" y="4652963"/>
            <a:ext cx="6955631" cy="516017"/>
          </a:xfrm>
          <a:prstGeom prst="rect">
            <a:avLst/>
          </a:prstGeom>
          <a:noFill/>
          <a:ln/>
        </p:spPr>
        <p:txBody>
          <a:bodyPr wrap="square" lIns="0" tIns="0" rIns="0" bIns="0" rtlCol="0" anchor="t"/>
          <a:lstStyle/>
          <a:p>
            <a:pPr marL="342900" indent="-342900" algn="l">
              <a:lnSpc>
                <a:spcPts val="2000"/>
              </a:lnSpc>
              <a:buSzPct val="100000"/>
              <a:buChar char="•"/>
            </a:pPr>
            <a:r>
              <a:rPr lang="en-US" dirty="0">
                <a:solidFill>
                  <a:srgbClr val="EBEDF0"/>
                </a:solidFill>
                <a:latin typeface="+mj-lt"/>
                <a:ea typeface="Geist" pitchFamily="34" charset="-122"/>
                <a:cs typeface="Geist" pitchFamily="34" charset="-120"/>
              </a:rPr>
              <a:t>Created relation extraction logic using dependency parsing to identify subject-verb-object patterns</a:t>
            </a:r>
            <a:endParaRPr lang="en-US" dirty="0">
              <a:latin typeface="+mj-lt"/>
            </a:endParaRPr>
          </a:p>
        </p:txBody>
      </p:sp>
      <p:sp>
        <p:nvSpPr>
          <p:cNvPr id="8" name="Text 6"/>
          <p:cNvSpPr/>
          <p:nvPr/>
        </p:nvSpPr>
        <p:spPr>
          <a:xfrm>
            <a:off x="793790" y="5238393"/>
            <a:ext cx="6955631" cy="516017"/>
          </a:xfrm>
          <a:prstGeom prst="rect">
            <a:avLst/>
          </a:prstGeom>
          <a:noFill/>
          <a:ln/>
        </p:spPr>
        <p:txBody>
          <a:bodyPr wrap="square" lIns="0" tIns="0" rIns="0" bIns="0" rtlCol="0" anchor="t"/>
          <a:lstStyle/>
          <a:p>
            <a:pPr marL="342900" indent="-342900" algn="l">
              <a:lnSpc>
                <a:spcPts val="2000"/>
              </a:lnSpc>
              <a:buSzPct val="100000"/>
              <a:buChar char="•"/>
            </a:pPr>
            <a:r>
              <a:rPr lang="en-US" dirty="0">
                <a:solidFill>
                  <a:srgbClr val="EBEDF0"/>
                </a:solidFill>
                <a:latin typeface="+mj-lt"/>
                <a:ea typeface="Geist" pitchFamily="34" charset="-122"/>
                <a:cs typeface="Geist" pitchFamily="34" charset="-120"/>
              </a:rPr>
              <a:t>Constructed interactive knowledge graphs using NetworkX and PyVis with dynamic visualization</a:t>
            </a:r>
            <a:endParaRPr lang="en-US" dirty="0">
              <a:latin typeface="+mj-lt"/>
            </a:endParaRPr>
          </a:p>
        </p:txBody>
      </p:sp>
      <p:sp>
        <p:nvSpPr>
          <p:cNvPr id="9" name="Text 7"/>
          <p:cNvSpPr/>
          <p:nvPr/>
        </p:nvSpPr>
        <p:spPr>
          <a:xfrm>
            <a:off x="793790" y="5823823"/>
            <a:ext cx="6955631" cy="516017"/>
          </a:xfrm>
          <a:prstGeom prst="rect">
            <a:avLst/>
          </a:prstGeom>
          <a:noFill/>
          <a:ln/>
        </p:spPr>
        <p:txBody>
          <a:bodyPr wrap="square" lIns="0" tIns="0" rIns="0" bIns="0" rtlCol="0" anchor="t"/>
          <a:lstStyle/>
          <a:p>
            <a:pPr marL="342900" indent="-342900" algn="l">
              <a:lnSpc>
                <a:spcPts val="2000"/>
              </a:lnSpc>
              <a:buSzPct val="100000"/>
              <a:buChar char="•"/>
            </a:pPr>
            <a:r>
              <a:rPr lang="en-US" dirty="0">
                <a:solidFill>
                  <a:srgbClr val="EBEDF0"/>
                </a:solidFill>
                <a:latin typeface="+mj-lt"/>
                <a:ea typeface="Geist" pitchFamily="34" charset="-122"/>
                <a:cs typeface="Geist" pitchFamily="34" charset="-120"/>
              </a:rPr>
              <a:t>Integrated SentenceTransformer semantic search with cosine similarity for intelligent query answering</a:t>
            </a:r>
            <a:endParaRPr lang="en-US" dirty="0">
              <a:latin typeface="+mj-lt"/>
            </a:endParaRPr>
          </a:p>
        </p:txBody>
      </p:sp>
      <p:sp>
        <p:nvSpPr>
          <p:cNvPr id="10" name="Text 8"/>
          <p:cNvSpPr/>
          <p:nvPr/>
        </p:nvSpPr>
        <p:spPr>
          <a:xfrm>
            <a:off x="793790" y="6409253"/>
            <a:ext cx="6955631" cy="516017"/>
          </a:xfrm>
          <a:prstGeom prst="rect">
            <a:avLst/>
          </a:prstGeom>
          <a:noFill/>
          <a:ln/>
        </p:spPr>
        <p:txBody>
          <a:bodyPr wrap="square" lIns="0" tIns="0" rIns="0" bIns="0" rtlCol="0" anchor="t"/>
          <a:lstStyle/>
          <a:p>
            <a:pPr marL="342900" indent="-342900" algn="l">
              <a:lnSpc>
                <a:spcPts val="2000"/>
              </a:lnSpc>
              <a:buSzPct val="100000"/>
              <a:buChar char="•"/>
            </a:pPr>
            <a:r>
              <a:rPr lang="en-US" dirty="0">
                <a:solidFill>
                  <a:srgbClr val="EBEDF0"/>
                </a:solidFill>
                <a:latin typeface="+mj-lt"/>
                <a:ea typeface="Geist" pitchFamily="34" charset="-122"/>
                <a:cs typeface="Geist" pitchFamily="34" charset="-120"/>
              </a:rPr>
              <a:t>Added search functionality with top-k matching and node highlighting in the graph visualization</a:t>
            </a:r>
            <a:endParaRPr lang="en-US" dirty="0">
              <a:latin typeface="+mj-lt"/>
            </a:endParaRPr>
          </a:p>
        </p:txBody>
      </p:sp>
      <p:sp>
        <p:nvSpPr>
          <p:cNvPr id="11" name="Text 9"/>
          <p:cNvSpPr/>
          <p:nvPr/>
        </p:nvSpPr>
        <p:spPr>
          <a:xfrm>
            <a:off x="8241149" y="2375773"/>
            <a:ext cx="2480905" cy="322540"/>
          </a:xfrm>
          <a:prstGeom prst="rect">
            <a:avLst/>
          </a:prstGeom>
          <a:noFill/>
          <a:ln/>
        </p:spPr>
        <p:txBody>
          <a:bodyPr wrap="none" lIns="0" tIns="0" rIns="0" bIns="0" rtlCol="0" anchor="t"/>
          <a:lstStyle/>
          <a:p>
            <a:pPr marL="0" indent="0" algn="l">
              <a:lnSpc>
                <a:spcPts val="2500"/>
              </a:lnSpc>
              <a:buNone/>
            </a:pPr>
            <a:r>
              <a:rPr lang="en-US" sz="1950" b="1" dirty="0">
                <a:solidFill>
                  <a:srgbClr val="000000"/>
                </a:solidFill>
                <a:latin typeface="Geist Bold" pitchFamily="34" charset="0"/>
                <a:ea typeface="Geist Bold" pitchFamily="34" charset="-122"/>
                <a:cs typeface="Geist Bold" pitchFamily="34" charset="-120"/>
              </a:rPr>
              <a:t>💻</a:t>
            </a:r>
            <a:r>
              <a:rPr lang="en-US" sz="1950" b="1" dirty="0">
                <a:solidFill>
                  <a:srgbClr val="F2F5FA"/>
                </a:solidFill>
                <a:latin typeface="Geist Bold" pitchFamily="34" charset="0"/>
                <a:ea typeface="Geist Bold" pitchFamily="34" charset="-122"/>
                <a:cs typeface="Geist Bold" pitchFamily="34" charset="-120"/>
              </a:rPr>
              <a:t> </a:t>
            </a:r>
            <a:r>
              <a:rPr lang="en-US" sz="2000" b="1" dirty="0">
                <a:solidFill>
                  <a:srgbClr val="F2F5FA"/>
                </a:solidFill>
                <a:latin typeface="+mj-lt"/>
                <a:ea typeface="Geist Bold" pitchFamily="34" charset="-122"/>
                <a:cs typeface="Geist Bold" pitchFamily="34" charset="-120"/>
              </a:rPr>
              <a:t>Code Snippet</a:t>
            </a:r>
            <a:endParaRPr lang="en-US" sz="2000" dirty="0">
              <a:latin typeface="+mj-lt"/>
            </a:endParaRPr>
          </a:p>
        </p:txBody>
      </p:sp>
      <p:sp>
        <p:nvSpPr>
          <p:cNvPr id="12" name="Shape 10"/>
          <p:cNvSpPr/>
          <p:nvPr/>
        </p:nvSpPr>
        <p:spPr>
          <a:xfrm>
            <a:off x="8241149" y="2921556"/>
            <a:ext cx="5602962" cy="3393758"/>
          </a:xfrm>
          <a:prstGeom prst="roundRect">
            <a:avLst>
              <a:gd name="adj" fmla="val 2456"/>
            </a:avLst>
          </a:prstGeom>
          <a:solidFill>
            <a:srgbClr val="1D232D"/>
          </a:solidFill>
          <a:ln/>
        </p:spPr>
      </p:sp>
      <p:sp>
        <p:nvSpPr>
          <p:cNvPr id="13" name="Shape 11"/>
          <p:cNvSpPr/>
          <p:nvPr/>
        </p:nvSpPr>
        <p:spPr>
          <a:xfrm>
            <a:off x="8231267" y="2921556"/>
            <a:ext cx="5622727" cy="3393758"/>
          </a:xfrm>
          <a:prstGeom prst="roundRect">
            <a:avLst>
              <a:gd name="adj" fmla="val 877"/>
            </a:avLst>
          </a:prstGeom>
          <a:solidFill>
            <a:srgbClr val="1D232D"/>
          </a:solidFill>
          <a:ln/>
        </p:spPr>
      </p:sp>
      <p:sp>
        <p:nvSpPr>
          <p:cNvPr id="14" name="Text 12"/>
          <p:cNvSpPr/>
          <p:nvPr/>
        </p:nvSpPr>
        <p:spPr>
          <a:xfrm>
            <a:off x="8429625" y="3070384"/>
            <a:ext cx="5226010" cy="3096101"/>
          </a:xfrm>
          <a:prstGeom prst="rect">
            <a:avLst/>
          </a:prstGeom>
          <a:noFill/>
          <a:ln/>
        </p:spPr>
        <p:txBody>
          <a:bodyPr wrap="square" lIns="0" tIns="0" rIns="0" bIns="0" rtlCol="0" anchor="t"/>
          <a:lstStyle/>
          <a:p>
            <a:pPr marL="0" indent="0" algn="l">
              <a:lnSpc>
                <a:spcPts val="2000"/>
              </a:lnSpc>
              <a:buNone/>
            </a:pPr>
            <a:r>
              <a:rPr lang="en-US" sz="1550" dirty="0">
                <a:solidFill>
                  <a:srgbClr val="EBEDF0"/>
                </a:solidFill>
                <a:highlight>
                  <a:srgbClr val="1D232D"/>
                </a:highlight>
                <a:latin typeface="Consolas" pitchFamily="34" charset="0"/>
                <a:ea typeface="Consolas" pitchFamily="34" charset="-122"/>
                <a:cs typeface="Consolas" pitchFamily="34" charset="-120"/>
              </a:rPr>
              <a:t>def extract_relations(text):    doc = nlp(text)    relations = []    for token in doc:        if token.dep_ == "ROOT" and token.pos_ == "VERB":            subject = [w.text for w in token.lefts if w.dep_ in ["nsubj", "nsubjpass"]]            obj = [w.text for w in token.rights if w.dep_ in ["dobj", "attr", "dative", "oprd"]]            if subject and obj:                relations.append((subject[0], token.text, obj[0]))    return relations</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28067" y="500539"/>
            <a:ext cx="7112198" cy="591503"/>
          </a:xfrm>
          <a:prstGeom prst="rect">
            <a:avLst/>
          </a:prstGeom>
          <a:noFill/>
          <a:ln/>
        </p:spPr>
        <p:txBody>
          <a:bodyPr wrap="none" lIns="0" tIns="0" rIns="0" bIns="0" rtlCol="0" anchor="t"/>
          <a:lstStyle/>
          <a:p>
            <a:pPr marL="0" indent="0" algn="l">
              <a:lnSpc>
                <a:spcPts val="4650"/>
              </a:lnSpc>
              <a:buNone/>
            </a:pPr>
            <a:r>
              <a:rPr lang="en-US" sz="4200" b="1" dirty="0">
                <a:solidFill>
                  <a:srgbClr val="F2F5FA"/>
                </a:solidFill>
                <a:latin typeface="+mj-lt"/>
                <a:ea typeface="Geist Bold" pitchFamily="34" charset="-122"/>
                <a:cs typeface="Geist Bold" pitchFamily="34" charset="-120"/>
              </a:rPr>
              <a:t>Named Entity Recognition (NER)</a:t>
            </a:r>
            <a:endParaRPr lang="en-US" sz="4200" dirty="0">
              <a:latin typeface="+mj-lt"/>
            </a:endParaRPr>
          </a:p>
        </p:txBody>
      </p:sp>
      <p:sp>
        <p:nvSpPr>
          <p:cNvPr id="3" name="Text 1"/>
          <p:cNvSpPr/>
          <p:nvPr/>
        </p:nvSpPr>
        <p:spPr>
          <a:xfrm>
            <a:off x="728067" y="1456015"/>
            <a:ext cx="8832493" cy="236577"/>
          </a:xfrm>
          <a:prstGeom prst="rect">
            <a:avLst/>
          </a:prstGeom>
          <a:noFill/>
          <a:ln/>
        </p:spPr>
        <p:txBody>
          <a:bodyPr wrap="none" lIns="0" tIns="0" rIns="0" bIns="0" rtlCol="0" anchor="t"/>
          <a:lstStyle/>
          <a:p>
            <a:pPr marL="0" indent="0" algn="l">
              <a:lnSpc>
                <a:spcPts val="1850"/>
              </a:lnSpc>
              <a:buNone/>
            </a:pPr>
            <a:r>
              <a:rPr lang="en-US" dirty="0">
                <a:solidFill>
                  <a:srgbClr val="EBEDF0"/>
                </a:solidFill>
                <a:latin typeface="+mj-lt"/>
                <a:ea typeface="Geist" pitchFamily="34" charset="-122"/>
                <a:cs typeface="Geist" pitchFamily="34" charset="-120"/>
              </a:rPr>
              <a:t>Definition: Identify entity spans such as PERSON, ORG, GPE, WORK that form the graph’s nodes.</a:t>
            </a:r>
            <a:endParaRPr lang="en-US" dirty="0">
              <a:latin typeface="+mj-lt"/>
            </a:endParaRPr>
          </a:p>
        </p:txBody>
      </p:sp>
      <p:sp>
        <p:nvSpPr>
          <p:cNvPr id="4" name="Text 2"/>
          <p:cNvSpPr/>
          <p:nvPr/>
        </p:nvSpPr>
        <p:spPr>
          <a:xfrm>
            <a:off x="728067" y="1897380"/>
            <a:ext cx="13174266" cy="236577"/>
          </a:xfrm>
          <a:prstGeom prst="rect">
            <a:avLst/>
          </a:prstGeom>
          <a:noFill/>
          <a:ln/>
        </p:spPr>
        <p:txBody>
          <a:bodyPr wrap="none" lIns="0" tIns="0" rIns="0" bIns="0" rtlCol="0" anchor="t"/>
          <a:lstStyle/>
          <a:p>
            <a:pPr marL="0" indent="0" algn="l">
              <a:lnSpc>
                <a:spcPts val="1850"/>
              </a:lnSpc>
              <a:buNone/>
            </a:pPr>
            <a:r>
              <a:rPr lang="en-US" dirty="0">
                <a:solidFill>
                  <a:srgbClr val="EBEDF0"/>
                </a:solidFill>
                <a:latin typeface="+mj-lt"/>
                <a:ea typeface="Geist" pitchFamily="34" charset="-122"/>
                <a:cs typeface="Geist" pitchFamily="34" charset="-120"/>
              </a:rPr>
              <a:t>Model used: spaCy (en_core_web_sm) — lightweight, stable, and easy to integrate into pipelines.</a:t>
            </a:r>
            <a:endParaRPr lang="en-US" dirty="0">
              <a:latin typeface="+mj-lt"/>
            </a:endParaRPr>
          </a:p>
        </p:txBody>
      </p:sp>
      <p:sp>
        <p:nvSpPr>
          <p:cNvPr id="5" name="Text 3"/>
          <p:cNvSpPr/>
          <p:nvPr/>
        </p:nvSpPr>
        <p:spPr>
          <a:xfrm>
            <a:off x="728067" y="2338745"/>
            <a:ext cx="13174266" cy="236577"/>
          </a:xfrm>
          <a:prstGeom prst="rect">
            <a:avLst/>
          </a:prstGeom>
          <a:noFill/>
          <a:ln/>
        </p:spPr>
        <p:txBody>
          <a:bodyPr wrap="none" lIns="0" tIns="0" rIns="0" bIns="0" rtlCol="0" anchor="t"/>
          <a:lstStyle/>
          <a:p>
            <a:pPr marL="0" indent="0" algn="l">
              <a:lnSpc>
                <a:spcPts val="1850"/>
              </a:lnSpc>
              <a:buNone/>
            </a:pPr>
            <a:r>
              <a:rPr lang="en-US" dirty="0">
                <a:solidFill>
                  <a:srgbClr val="EBEDF0"/>
                </a:solidFill>
                <a:latin typeface="+mj-lt"/>
                <a:ea typeface="Geist" pitchFamily="34" charset="-122"/>
                <a:cs typeface="Geist" pitchFamily="34" charset="-120"/>
              </a:rPr>
              <a:t>Output &amp; example: “Albert Einstein developed the theory of relativity.” → Albert Einstein [PERSON], theory of relativity [WORK].</a:t>
            </a:r>
            <a:endParaRPr lang="en-US" dirty="0">
              <a:latin typeface="+mj-lt"/>
            </a:endParaRPr>
          </a:p>
        </p:txBody>
      </p:sp>
      <p:sp>
        <p:nvSpPr>
          <p:cNvPr id="6" name="Text 4"/>
          <p:cNvSpPr/>
          <p:nvPr/>
        </p:nvSpPr>
        <p:spPr>
          <a:xfrm>
            <a:off x="728067" y="2780109"/>
            <a:ext cx="13174266" cy="236577"/>
          </a:xfrm>
          <a:prstGeom prst="rect">
            <a:avLst/>
          </a:prstGeom>
          <a:noFill/>
          <a:ln/>
        </p:spPr>
        <p:txBody>
          <a:bodyPr wrap="none" lIns="0" tIns="0" rIns="0" bIns="0" rtlCol="0" anchor="t"/>
          <a:lstStyle/>
          <a:p>
            <a:pPr marL="0" indent="0" algn="l">
              <a:lnSpc>
                <a:spcPts val="1850"/>
              </a:lnSpc>
              <a:buNone/>
            </a:pPr>
            <a:r>
              <a:rPr lang="en-US" dirty="0">
                <a:solidFill>
                  <a:srgbClr val="EBEDF0"/>
                </a:solidFill>
                <a:latin typeface="+mj-lt"/>
                <a:ea typeface="Geist" pitchFamily="34" charset="-122"/>
                <a:cs typeface="Geist" pitchFamily="34" charset="-120"/>
              </a:rPr>
              <a:t>Performance Metrics: We continuously monitor F1-score, precision, and recall to ensure high accuracy in entity detection across diverse text types.</a:t>
            </a:r>
            <a:endParaRPr lang="en-US" dirty="0">
              <a:latin typeface="+mj-lt"/>
            </a:endParaRPr>
          </a:p>
        </p:txBody>
      </p:sp>
      <p:sp>
        <p:nvSpPr>
          <p:cNvPr id="7" name="Text 5"/>
          <p:cNvSpPr/>
          <p:nvPr/>
        </p:nvSpPr>
        <p:spPr>
          <a:xfrm>
            <a:off x="728067" y="3221474"/>
            <a:ext cx="13174266" cy="473154"/>
          </a:xfrm>
          <a:prstGeom prst="rect">
            <a:avLst/>
          </a:prstGeom>
          <a:noFill/>
          <a:ln/>
        </p:spPr>
        <p:txBody>
          <a:bodyPr wrap="square" lIns="0" tIns="0" rIns="0" bIns="0" rtlCol="0" anchor="t"/>
          <a:lstStyle/>
          <a:p>
            <a:pPr marL="0" indent="0" algn="l">
              <a:lnSpc>
                <a:spcPts val="1850"/>
              </a:lnSpc>
              <a:buNone/>
            </a:pPr>
            <a:r>
              <a:rPr lang="en-US" dirty="0">
                <a:solidFill>
                  <a:srgbClr val="EBEDF0"/>
                </a:solidFill>
                <a:latin typeface="+mj-lt"/>
                <a:ea typeface="Geist" pitchFamily="34" charset="-122"/>
                <a:cs typeface="Geist" pitchFamily="34" charset="-120"/>
              </a:rPr>
              <a:t>Comprehensive Entity Coverage: Beyond standard types, our system is designed to identify and categorize a broad spectrum of domain-specific entities, with capabilities for custom entity training.</a:t>
            </a:r>
            <a:endParaRPr lang="en-US" dirty="0">
              <a:latin typeface="+mj-lt"/>
            </a:endParaRPr>
          </a:p>
        </p:txBody>
      </p:sp>
      <p:sp>
        <p:nvSpPr>
          <p:cNvPr id="8" name="Text 6"/>
          <p:cNvSpPr/>
          <p:nvPr/>
        </p:nvSpPr>
        <p:spPr>
          <a:xfrm>
            <a:off x="728067" y="3899416"/>
            <a:ext cx="13174266" cy="473154"/>
          </a:xfrm>
          <a:prstGeom prst="rect">
            <a:avLst/>
          </a:prstGeom>
          <a:noFill/>
          <a:ln/>
        </p:spPr>
        <p:txBody>
          <a:bodyPr wrap="square" lIns="0" tIns="0" rIns="0" bIns="0" rtlCol="0" anchor="t"/>
          <a:lstStyle/>
          <a:p>
            <a:pPr marL="0" indent="0" algn="l">
              <a:lnSpc>
                <a:spcPts val="1850"/>
              </a:lnSpc>
              <a:buNone/>
            </a:pPr>
            <a:r>
              <a:rPr lang="en-US" dirty="0">
                <a:solidFill>
                  <a:srgbClr val="EBEDF0"/>
                </a:solidFill>
                <a:latin typeface="+mj-lt"/>
                <a:ea typeface="Geist" pitchFamily="34" charset="-122"/>
                <a:cs typeface="Geist" pitchFamily="34" charset="-120"/>
              </a:rPr>
              <a:t>Confidence Scoring: Each identified entity is assigned a confidence score, enabling prioritization of high-certainty extractions and flagging ambiguous cases for review.</a:t>
            </a:r>
            <a:endParaRPr lang="en-US" dirty="0">
              <a:latin typeface="+mj-lt"/>
            </a:endParaRPr>
          </a:p>
        </p:txBody>
      </p:sp>
      <p:sp>
        <p:nvSpPr>
          <p:cNvPr id="9" name="Text 7"/>
          <p:cNvSpPr/>
          <p:nvPr/>
        </p:nvSpPr>
        <p:spPr>
          <a:xfrm>
            <a:off x="728067" y="4577358"/>
            <a:ext cx="13174266" cy="473154"/>
          </a:xfrm>
          <a:prstGeom prst="rect">
            <a:avLst/>
          </a:prstGeom>
          <a:noFill/>
          <a:ln/>
        </p:spPr>
        <p:txBody>
          <a:bodyPr wrap="square" lIns="0" tIns="0" rIns="0" bIns="0" rtlCol="0" anchor="t"/>
          <a:lstStyle/>
          <a:p>
            <a:pPr marL="0" indent="0" algn="l">
              <a:lnSpc>
                <a:spcPts val="1850"/>
              </a:lnSpc>
              <a:buNone/>
            </a:pPr>
            <a:r>
              <a:rPr lang="en-US" dirty="0">
                <a:solidFill>
                  <a:srgbClr val="EBEDF0"/>
                </a:solidFill>
                <a:latin typeface="+mj-lt"/>
                <a:ea typeface="Geist" pitchFamily="34" charset="-122"/>
                <a:cs typeface="Geist" pitchFamily="34" charset="-120"/>
              </a:rPr>
              <a:t>Post-processing Validation: Rule-based refinements and contextual validation steps are applied post-recognition to enhance accuracy and eliminate spurious entity detections, leveraging linguistic patterns and domain knowledge.</a:t>
            </a:r>
            <a:endParaRPr lang="en-US" dirty="0">
              <a:latin typeface="+mj-lt"/>
            </a:endParaRPr>
          </a:p>
        </p:txBody>
      </p:sp>
      <p:pic>
        <p:nvPicPr>
          <p:cNvPr id="10" name="Image 0" descr="preencoded.png"/>
          <p:cNvPicPr>
            <a:picLocks noChangeAspect="1"/>
          </p:cNvPicPr>
          <p:nvPr/>
        </p:nvPicPr>
        <p:blipFill>
          <a:blip r:embed="rId3"/>
          <a:stretch>
            <a:fillRect/>
          </a:stretch>
        </p:blipFill>
        <p:spPr>
          <a:xfrm>
            <a:off x="5717857" y="5255300"/>
            <a:ext cx="3368114" cy="2303026"/>
          </a:xfrm>
          <a:prstGeom prst="rect">
            <a:avLst/>
          </a:prstGeom>
        </p:spPr>
      </p:pic>
      <p:pic>
        <p:nvPicPr>
          <p:cNvPr id="11" name="Image 1" descr="preencoded.png"/>
          <p:cNvPicPr>
            <a:picLocks noChangeAspect="1"/>
          </p:cNvPicPr>
          <p:nvPr/>
        </p:nvPicPr>
        <p:blipFill>
          <a:blip r:embed="rId4"/>
          <a:stretch>
            <a:fillRect/>
          </a:stretch>
        </p:blipFill>
        <p:spPr>
          <a:xfrm>
            <a:off x="9317428" y="5229562"/>
            <a:ext cx="3368114" cy="2303026"/>
          </a:xfrm>
          <a:prstGeom prst="rect">
            <a:avLst/>
          </a:prstGeom>
        </p:spPr>
      </p:pic>
      <p:pic>
        <p:nvPicPr>
          <p:cNvPr id="13" name="Picture 12">
            <a:extLst>
              <a:ext uri="{FF2B5EF4-FFF2-40B4-BE49-F238E27FC236}">
                <a16:creationId xmlns:a16="http://schemas.microsoft.com/office/drawing/2014/main" id="{27D2AF17-D9F9-2C19-78D7-FD4A4834EF24}"/>
              </a:ext>
            </a:extLst>
          </p:cNvPr>
          <p:cNvPicPr>
            <a:picLocks noChangeAspect="1"/>
          </p:cNvPicPr>
          <p:nvPr/>
        </p:nvPicPr>
        <p:blipFill>
          <a:blip r:embed="rId5"/>
          <a:stretch>
            <a:fillRect/>
          </a:stretch>
        </p:blipFill>
        <p:spPr>
          <a:xfrm>
            <a:off x="1818640" y="5229562"/>
            <a:ext cx="3667760" cy="2377586"/>
          </a:xfrm>
          <a:prstGeom prst="rect">
            <a:avLst/>
          </a:prstGeom>
        </p:spPr>
      </p:pic>
      <p:sp>
        <p:nvSpPr>
          <p:cNvPr id="14" name="Rectangle 13">
            <a:extLst>
              <a:ext uri="{FF2B5EF4-FFF2-40B4-BE49-F238E27FC236}">
                <a16:creationId xmlns:a16="http://schemas.microsoft.com/office/drawing/2014/main" id="{5563FC2B-BC5F-78F5-5BE6-25CE03C29CA9}"/>
              </a:ext>
            </a:extLst>
          </p:cNvPr>
          <p:cNvSpPr/>
          <p:nvPr/>
        </p:nvSpPr>
        <p:spPr>
          <a:xfrm>
            <a:off x="0" y="7711440"/>
            <a:ext cx="14630400" cy="518160"/>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TotalTime>
  <Words>2191</Words>
  <Application>Microsoft Office PowerPoint</Application>
  <PresentationFormat>Custom</PresentationFormat>
  <Paragraphs>192</Paragraphs>
  <Slides>16</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Consolas</vt:lpstr>
      <vt:lpstr>Geist</vt:lpstr>
      <vt:lpstr>Arial</vt:lpstr>
      <vt:lpstr>Geist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saitejaswi</dc:creator>
  <cp:lastModifiedBy>sai tejaswi</cp:lastModifiedBy>
  <cp:revision>2</cp:revision>
  <dcterms:created xsi:type="dcterms:W3CDTF">2025-10-08T17:21:59Z</dcterms:created>
  <dcterms:modified xsi:type="dcterms:W3CDTF">2025-10-08T18:57:40Z</dcterms:modified>
</cp:coreProperties>
</file>